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2" r:id="rId1"/>
  </p:sldMasterIdLst>
  <p:notesMasterIdLst>
    <p:notesMasterId r:id="rId40"/>
  </p:notesMasterIdLst>
  <p:sldIdLst>
    <p:sldId id="444" r:id="rId2"/>
    <p:sldId id="256" r:id="rId3"/>
    <p:sldId id="349" r:id="rId4"/>
    <p:sldId id="517" r:id="rId5"/>
    <p:sldId id="487" r:id="rId6"/>
    <p:sldId id="518" r:id="rId7"/>
    <p:sldId id="519" r:id="rId8"/>
    <p:sldId id="521" r:id="rId9"/>
    <p:sldId id="590" r:id="rId10"/>
    <p:sldId id="591" r:id="rId11"/>
    <p:sldId id="603" r:id="rId12"/>
    <p:sldId id="604" r:id="rId13"/>
    <p:sldId id="595" r:id="rId14"/>
    <p:sldId id="596" r:id="rId15"/>
    <p:sldId id="597" r:id="rId16"/>
    <p:sldId id="598" r:id="rId17"/>
    <p:sldId id="599" r:id="rId18"/>
    <p:sldId id="600" r:id="rId19"/>
    <p:sldId id="601" r:id="rId20"/>
    <p:sldId id="602" r:id="rId21"/>
    <p:sldId id="608" r:id="rId22"/>
    <p:sldId id="606" r:id="rId23"/>
    <p:sldId id="607" r:id="rId24"/>
    <p:sldId id="609" r:id="rId25"/>
    <p:sldId id="589" r:id="rId26"/>
    <p:sldId id="435" r:id="rId27"/>
    <p:sldId id="835" r:id="rId28"/>
    <p:sldId id="829" r:id="rId29"/>
    <p:sldId id="328" r:id="rId30"/>
    <p:sldId id="329" r:id="rId31"/>
    <p:sldId id="834" r:id="rId32"/>
    <p:sldId id="818" r:id="rId33"/>
    <p:sldId id="836" r:id="rId34"/>
    <p:sldId id="822" r:id="rId35"/>
    <p:sldId id="819" r:id="rId36"/>
    <p:sldId id="820" r:id="rId37"/>
    <p:sldId id="348" r:id="rId38"/>
    <p:sldId id="313"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BED4"/>
    <a:srgbClr val="CCFF99"/>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Stile scuro 2 - Colore 5/Colore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38" autoAdjust="0"/>
    <p:restoredTop sz="94660"/>
  </p:normalViewPr>
  <p:slideViewPr>
    <p:cSldViewPr snapToGrid="0">
      <p:cViewPr varScale="1">
        <p:scale>
          <a:sx n="111" d="100"/>
          <a:sy n="111" d="100"/>
        </p:scale>
        <p:origin x="60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9F44C3-BA1D-4DC7-87A7-943898D02FAC}" type="datetimeFigureOut">
              <a:rPr lang="it-IT" smtClean="0"/>
              <a:t>25/05/2026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F31AED-9333-493D-BEC7-05FD0BE2344F}" type="slidenum">
              <a:rPr lang="it-IT" smtClean="0"/>
              <a:t>‹N›</a:t>
            </a:fld>
            <a:endParaRPr lang="it-IT"/>
          </a:p>
        </p:txBody>
      </p:sp>
    </p:spTree>
    <p:extLst>
      <p:ext uri="{BB962C8B-B14F-4D97-AF65-F5344CB8AC3E}">
        <p14:creationId xmlns:p14="http://schemas.microsoft.com/office/powerpoint/2010/main" val="914125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EFECE726-6B1E-46C6-B6AD-7A7AD05D1973}" type="slidenum">
              <a:rPr lang="it-IT" smtClean="0"/>
              <a:pPr/>
              <a:t>1</a:t>
            </a:fld>
            <a:endParaRPr lang="it-IT"/>
          </a:p>
        </p:txBody>
      </p:sp>
    </p:spTree>
    <p:extLst>
      <p:ext uri="{BB962C8B-B14F-4D97-AF65-F5344CB8AC3E}">
        <p14:creationId xmlns:p14="http://schemas.microsoft.com/office/powerpoint/2010/main" val="3131955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FECE726-6B1E-46C6-B6AD-7A7AD05D1973}" type="slidenum">
              <a:rPr lang="it-IT" smtClean="0"/>
              <a:t>2</a:t>
            </a:fld>
            <a:endParaRPr lang="it-IT" dirty="0"/>
          </a:p>
        </p:txBody>
      </p:sp>
    </p:spTree>
    <p:extLst>
      <p:ext uri="{BB962C8B-B14F-4D97-AF65-F5344CB8AC3E}">
        <p14:creationId xmlns:p14="http://schemas.microsoft.com/office/powerpoint/2010/main" val="1957925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EFECE726-6B1E-46C6-B6AD-7A7AD05D1973}" type="slidenum">
              <a:rPr lang="it-IT" smtClean="0"/>
              <a:t>22</a:t>
            </a:fld>
            <a:endParaRPr lang="it-IT"/>
          </a:p>
        </p:txBody>
      </p:sp>
    </p:spTree>
    <p:extLst>
      <p:ext uri="{BB962C8B-B14F-4D97-AF65-F5344CB8AC3E}">
        <p14:creationId xmlns:p14="http://schemas.microsoft.com/office/powerpoint/2010/main" val="3531324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it-IT"/>
              <a:t>Fare clic per modificare lo stile del titolo</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78A97990-C4E6-40CC-B782-EB8DCF654CAC}" type="datetime1">
              <a:rPr lang="en-US" smtClean="0"/>
              <a:t>5/25/2026</a:t>
            </a:fld>
            <a:endParaRPr lang="en-US" dirty="0"/>
          </a:p>
        </p:txBody>
      </p:sp>
      <p:sp>
        <p:nvSpPr>
          <p:cNvPr id="5" name="Footer Placeholder 4"/>
          <p:cNvSpPr>
            <a:spLocks noGrp="1"/>
          </p:cNvSpPr>
          <p:nvPr>
            <p:ph type="ftr" sz="quarter" idx="11"/>
          </p:nvPr>
        </p:nvSpPr>
        <p:spPr/>
        <p:txBody>
          <a:bodyPr/>
          <a:lstStyle/>
          <a:p>
            <a:r>
              <a:rPr lang="it-IT"/>
              <a:t>Gemma Faraco - Dirigente Scolastico IC Montalto Uff. Taverna - Scuola Polo Formazione  Ambito 4 CS</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6025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50E1CC2-D3E7-4058-9131-1D0451827808}" type="datetime1">
              <a:rPr lang="en-US" smtClean="0"/>
              <a:t>5/25/2026</a:t>
            </a:fld>
            <a:endParaRPr lang="en-US" dirty="0"/>
          </a:p>
        </p:txBody>
      </p:sp>
      <p:sp>
        <p:nvSpPr>
          <p:cNvPr id="5" name="Footer Placeholder 4"/>
          <p:cNvSpPr>
            <a:spLocks noGrp="1"/>
          </p:cNvSpPr>
          <p:nvPr>
            <p:ph type="ftr" sz="quarter" idx="11"/>
          </p:nvPr>
        </p:nvSpPr>
        <p:spPr/>
        <p:txBody>
          <a:bodyPr/>
          <a:lstStyle/>
          <a:p>
            <a:r>
              <a:rPr lang="it-IT"/>
              <a:t>Gemma Faraco - Dirigente Scolastico IC Montalto Uff. Taverna - Scuola Polo Formazione  Ambito 4 CS</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58780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63073A2-EB77-40A8-B1BE-6A82DF6AD808}" type="datetime1">
              <a:rPr lang="en-US" smtClean="0"/>
              <a:t>5/25/2026</a:t>
            </a:fld>
            <a:endParaRPr lang="en-US" dirty="0"/>
          </a:p>
        </p:txBody>
      </p:sp>
      <p:sp>
        <p:nvSpPr>
          <p:cNvPr id="5" name="Footer Placeholder 4"/>
          <p:cNvSpPr>
            <a:spLocks noGrp="1"/>
          </p:cNvSpPr>
          <p:nvPr>
            <p:ph type="ftr" sz="quarter" idx="11"/>
          </p:nvPr>
        </p:nvSpPr>
        <p:spPr/>
        <p:txBody>
          <a:bodyPr/>
          <a:lstStyle/>
          <a:p>
            <a:r>
              <a:rPr lang="it-IT"/>
              <a:t>Gemma Faraco - Dirigente Scolastico IC Montalto Uff. Taverna - Scuola Polo Formazione  Ambito 4 CS</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779749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302D575-01CA-4104-9004-1C019A92549B}" type="datetime1">
              <a:rPr lang="en-US" smtClean="0"/>
              <a:t>5/25/2026</a:t>
            </a:fld>
            <a:endParaRPr lang="en-US" dirty="0"/>
          </a:p>
        </p:txBody>
      </p:sp>
      <p:sp>
        <p:nvSpPr>
          <p:cNvPr id="5" name="Footer Placeholder 4"/>
          <p:cNvSpPr>
            <a:spLocks noGrp="1"/>
          </p:cNvSpPr>
          <p:nvPr>
            <p:ph type="ftr" sz="quarter" idx="11"/>
          </p:nvPr>
        </p:nvSpPr>
        <p:spPr/>
        <p:txBody>
          <a:bodyPr/>
          <a:lstStyle/>
          <a:p>
            <a:r>
              <a:rPr lang="it-IT"/>
              <a:t>Gemma Faraco - Dirigente Scolastico IC Montalto Uff. Taverna - Scuola Polo Formazione  Ambito 4 CS</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039073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it-IT"/>
              <a:t>Fare clic per modificare lo stile del titolo</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1283866E-5790-47E5-BE26-7647E54BE931}" type="datetime1">
              <a:rPr lang="en-US" smtClean="0"/>
              <a:t>5/25/2026</a:t>
            </a:fld>
            <a:endParaRPr lang="en-US" dirty="0"/>
          </a:p>
        </p:txBody>
      </p:sp>
      <p:sp>
        <p:nvSpPr>
          <p:cNvPr id="5" name="Footer Placeholder 4"/>
          <p:cNvSpPr>
            <a:spLocks noGrp="1"/>
          </p:cNvSpPr>
          <p:nvPr>
            <p:ph type="ftr" sz="quarter" idx="11"/>
          </p:nvPr>
        </p:nvSpPr>
        <p:spPr/>
        <p:txBody>
          <a:bodyPr/>
          <a:lstStyle/>
          <a:p>
            <a:r>
              <a:rPr lang="it-IT"/>
              <a:t>Gemma Faraco - Dirigente Scolastico IC Montalto Uff. Taverna - Scuola Polo Formazione  Ambito 4 CS</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3747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A361ED25-0716-46B2-93E3-CB25B25D261D}" type="datetime1">
              <a:rPr lang="en-US" smtClean="0"/>
              <a:t>5/25/2026</a:t>
            </a:fld>
            <a:endParaRPr lang="en-US" dirty="0"/>
          </a:p>
        </p:txBody>
      </p:sp>
      <p:sp>
        <p:nvSpPr>
          <p:cNvPr id="6" name="Footer Placeholder 5"/>
          <p:cNvSpPr>
            <a:spLocks noGrp="1"/>
          </p:cNvSpPr>
          <p:nvPr>
            <p:ph type="ftr" sz="quarter" idx="11"/>
          </p:nvPr>
        </p:nvSpPr>
        <p:spPr/>
        <p:txBody>
          <a:bodyPr/>
          <a:lstStyle/>
          <a:p>
            <a:r>
              <a:rPr lang="it-IT"/>
              <a:t>Gemma Faraco - Dirigente Scolastico IC Montalto Uff. Taverna - Scuola Polo Formazione  Ambito 4 CS</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981115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1097280" y="2582335"/>
            <a:ext cx="4937760" cy="328676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6217920" y="2582334"/>
            <a:ext cx="4937760" cy="328676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6E090E32-6C9E-43BE-BD56-B0F893BB8D36}" type="datetime1">
              <a:rPr lang="en-US" smtClean="0"/>
              <a:t>5/25/2026</a:t>
            </a:fld>
            <a:endParaRPr lang="en-US" dirty="0"/>
          </a:p>
        </p:txBody>
      </p:sp>
      <p:sp>
        <p:nvSpPr>
          <p:cNvPr id="8" name="Footer Placeholder 7"/>
          <p:cNvSpPr>
            <a:spLocks noGrp="1"/>
          </p:cNvSpPr>
          <p:nvPr>
            <p:ph type="ftr" sz="quarter" idx="11"/>
          </p:nvPr>
        </p:nvSpPr>
        <p:spPr/>
        <p:txBody>
          <a:bodyPr/>
          <a:lstStyle/>
          <a:p>
            <a:r>
              <a:rPr lang="it-IT"/>
              <a:t>Gemma Faraco - Dirigente Scolastico IC Montalto Uff. Taverna - Scuola Polo Formazione  Ambito 4 CS</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480623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BDF5E3F7-39D7-4B7C-BEB4-AF6AC1952547}" type="datetime1">
              <a:rPr lang="en-US" smtClean="0"/>
              <a:t>5/25/2026</a:t>
            </a:fld>
            <a:endParaRPr lang="en-US" dirty="0"/>
          </a:p>
        </p:txBody>
      </p:sp>
      <p:sp>
        <p:nvSpPr>
          <p:cNvPr id="4" name="Footer Placeholder 3"/>
          <p:cNvSpPr>
            <a:spLocks noGrp="1"/>
          </p:cNvSpPr>
          <p:nvPr>
            <p:ph type="ftr" sz="quarter" idx="11"/>
          </p:nvPr>
        </p:nvSpPr>
        <p:spPr/>
        <p:txBody>
          <a:bodyPr/>
          <a:lstStyle/>
          <a:p>
            <a:r>
              <a:rPr lang="it-IT"/>
              <a:t>Gemma Faraco - Dirigente Scolastico IC Montalto Uff. Taverna - Scuola Polo Formazione  Ambito 4 CS</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998273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9F81B92-A318-401C-B21D-8BA6B01FCB1D}" type="datetime1">
              <a:rPr lang="en-US" smtClean="0"/>
              <a:t>5/25/2026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it-IT"/>
              <a:t>Gemma Faraco - Dirigente Scolastico IC Montalto Uff. Taverna - Scuola Polo Formazione  Ambito 4 CS</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760742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it-IT"/>
              <a:t>Fare clic per modificare lo stile del titolo</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CEDF0CC-3749-4004-99D4-D887D2B06A09}" type="datetime1">
              <a:rPr lang="en-US" smtClean="0"/>
              <a:t>5/25/2026</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it-IT"/>
              <a:t>Gemma Faraco - Dirigente Scolastico IC Montalto Uff. Taverna - Scuola Polo Formazione  Ambito 4 CS</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494356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7C3CD321-F303-4F72-8339-5319F13DC2C9}" type="datetime1">
              <a:rPr lang="en-US" smtClean="0"/>
              <a:t>5/25/2026</a:t>
            </a:fld>
            <a:endParaRPr lang="en-US" dirty="0"/>
          </a:p>
        </p:txBody>
      </p:sp>
      <p:sp>
        <p:nvSpPr>
          <p:cNvPr id="6" name="Footer Placeholder 5"/>
          <p:cNvSpPr>
            <a:spLocks noGrp="1"/>
          </p:cNvSpPr>
          <p:nvPr>
            <p:ph type="ftr" sz="quarter" idx="11"/>
          </p:nvPr>
        </p:nvSpPr>
        <p:spPr/>
        <p:txBody>
          <a:bodyPr/>
          <a:lstStyle/>
          <a:p>
            <a:r>
              <a:rPr lang="it-IT"/>
              <a:t>Gemma Faraco - Dirigente Scolastico IC Montalto Uff. Taverna - Scuola Polo Formazione  Ambito 4 CS</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916503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49414DF-BB57-49A1-AD8D-D7DCB144CDFF}" type="datetime1">
              <a:rPr lang="en-US" smtClean="0"/>
              <a:t>5/25/2026</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it-IT"/>
              <a:t>Gemma Faraco - Dirigente Scolastico IC Montalto Uff. Taverna - Scuola Polo Formazione  Ambito 4 CS</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pPr/>
              <a:t>‹N›</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96209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5.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hyperlink" Target="mailto:csic88800n@istruzione.it"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2A15FC-C1CA-4B07-9237-B4C25138E907}"/>
              </a:ext>
            </a:extLst>
          </p:cNvPr>
          <p:cNvSpPr>
            <a:spLocks noGrp="1"/>
          </p:cNvSpPr>
          <p:nvPr>
            <p:ph type="ctrTitle"/>
          </p:nvPr>
        </p:nvSpPr>
        <p:spPr>
          <a:xfrm>
            <a:off x="2293777" y="103669"/>
            <a:ext cx="6747827" cy="3325331"/>
          </a:xfrm>
        </p:spPr>
        <p:txBody>
          <a:bodyPr>
            <a:normAutofit/>
          </a:bodyPr>
          <a:lstStyle/>
          <a:p>
            <a:pPr algn="ctr"/>
            <a:r>
              <a:rPr lang="it-IT" b="1" dirty="0">
                <a:latin typeface="Baskerville Old Face" panose="02020602080505020303" pitchFamily="18" charset="0"/>
              </a:rPr>
              <a:t>Formazione Docenti</a:t>
            </a:r>
            <a:br>
              <a:rPr lang="it-IT" b="1" dirty="0">
                <a:latin typeface="Baskerville Old Face" panose="02020602080505020303" pitchFamily="18" charset="0"/>
              </a:rPr>
            </a:br>
            <a:r>
              <a:rPr lang="it-IT" b="1" dirty="0">
                <a:latin typeface="Baskerville Old Face" panose="02020602080505020303" pitchFamily="18" charset="0"/>
              </a:rPr>
              <a:t>Neo Assunti</a:t>
            </a:r>
          </a:p>
        </p:txBody>
      </p:sp>
      <p:sp>
        <p:nvSpPr>
          <p:cNvPr id="3" name="Sottotitolo 2">
            <a:extLst>
              <a:ext uri="{FF2B5EF4-FFF2-40B4-BE49-F238E27FC236}">
                <a16:creationId xmlns:a16="http://schemas.microsoft.com/office/drawing/2014/main" id="{CAD419F2-344D-4F09-AFB4-A4984396EB7A}"/>
              </a:ext>
            </a:extLst>
          </p:cNvPr>
          <p:cNvSpPr>
            <a:spLocks noGrp="1"/>
          </p:cNvSpPr>
          <p:nvPr>
            <p:ph type="subTitle" idx="1"/>
          </p:nvPr>
        </p:nvSpPr>
        <p:spPr>
          <a:xfrm>
            <a:off x="829587" y="3939663"/>
            <a:ext cx="10936393" cy="1727999"/>
          </a:xfrm>
        </p:spPr>
        <p:txBody>
          <a:bodyPr>
            <a:noAutofit/>
          </a:bodyPr>
          <a:lstStyle/>
          <a:p>
            <a:pPr algn="ctr"/>
            <a:r>
              <a:rPr lang="it-IT" sz="2400" b="1" dirty="0">
                <a:solidFill>
                  <a:schemeClr val="tx1"/>
                </a:solidFill>
                <a:latin typeface="Baskerville Old Face" panose="02020602080505020303" pitchFamily="18" charset="0"/>
              </a:rPr>
              <a:t>I.C. </a:t>
            </a:r>
            <a:r>
              <a:rPr lang="it-IT" b="1" dirty="0">
                <a:solidFill>
                  <a:schemeClr val="tx1"/>
                </a:solidFill>
                <a:latin typeface="Baskerville Old Face" panose="02020602080505020303" pitchFamily="18" charset="0"/>
              </a:rPr>
              <a:t>MONTALTO UFFUGO taverna-scalo (CS)</a:t>
            </a:r>
          </a:p>
          <a:p>
            <a:pPr algn="ctr"/>
            <a:r>
              <a:rPr lang="it-IT" sz="2400" b="1" dirty="0">
                <a:solidFill>
                  <a:schemeClr val="tx1"/>
                </a:solidFill>
                <a:latin typeface="Baskerville Old Face" panose="02020602080505020303" pitchFamily="18" charset="0"/>
              </a:rPr>
              <a:t>Scuola polo per la formazione – ambito 4 CS (0006 CAL)</a:t>
            </a:r>
          </a:p>
          <a:p>
            <a:pPr algn="ctr"/>
            <a:r>
              <a:rPr lang="it-IT" sz="2400" b="1" dirty="0" err="1">
                <a:solidFill>
                  <a:schemeClr val="tx1"/>
                </a:solidFill>
                <a:latin typeface="Baskerville Old Face" panose="02020602080505020303" pitchFamily="18" charset="0"/>
              </a:rPr>
              <a:t>a.s.</a:t>
            </a:r>
            <a:r>
              <a:rPr lang="it-IT" sz="2400" b="1" dirty="0">
                <a:solidFill>
                  <a:schemeClr val="tx1"/>
                </a:solidFill>
                <a:latin typeface="Baskerville Old Face" panose="02020602080505020303" pitchFamily="18" charset="0"/>
              </a:rPr>
              <a:t> 2025/2026</a:t>
            </a:r>
          </a:p>
        </p:txBody>
      </p:sp>
      <p:pic>
        <p:nvPicPr>
          <p:cNvPr id="4" name="Immagine 3" descr="images.png">
            <a:extLst>
              <a:ext uri="{FF2B5EF4-FFF2-40B4-BE49-F238E27FC236}">
                <a16:creationId xmlns:a16="http://schemas.microsoft.com/office/drawing/2014/main" id="{DE5D45A5-F56D-499B-A388-E4FF12AC5DC8}"/>
              </a:ext>
            </a:extLst>
          </p:cNvPr>
          <p:cNvPicPr>
            <a:picLocks noChangeAspect="1"/>
          </p:cNvPicPr>
          <p:nvPr/>
        </p:nvPicPr>
        <p:blipFill>
          <a:blip r:embed="rId3" cstate="print"/>
          <a:stretch>
            <a:fillRect/>
          </a:stretch>
        </p:blipFill>
        <p:spPr>
          <a:xfrm>
            <a:off x="873259" y="279029"/>
            <a:ext cx="1280661" cy="1536793"/>
          </a:xfrm>
          <a:prstGeom prst="rect">
            <a:avLst/>
          </a:prstGeom>
          <a:gradFill>
            <a:gsLst>
              <a:gs pos="0">
                <a:srgbClr val="5E9EFF"/>
              </a:gs>
              <a:gs pos="39999">
                <a:srgbClr val="85C2FF"/>
              </a:gs>
              <a:gs pos="70000">
                <a:srgbClr val="C4D6EB"/>
              </a:gs>
              <a:gs pos="100000">
                <a:srgbClr val="FFEBFA"/>
              </a:gs>
            </a:gsLst>
            <a:lin ang="5400000" scaled="0"/>
          </a:gradFill>
        </p:spPr>
      </p:pic>
      <p:pic>
        <p:nvPicPr>
          <p:cNvPr id="7" name="Immagine 6" descr="http://www.radiomarconi.com/marconi/emblema/emblema_gr.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33816" y="5077528"/>
            <a:ext cx="1186815" cy="1180268"/>
          </a:xfrm>
          <a:prstGeom prst="rect">
            <a:avLst/>
          </a:prstGeom>
          <a:noFill/>
        </p:spPr>
      </p:pic>
      <p:sp>
        <p:nvSpPr>
          <p:cNvPr id="6" name="Segnaposto piè di pagina 4">
            <a:extLst>
              <a:ext uri="{FF2B5EF4-FFF2-40B4-BE49-F238E27FC236}">
                <a16:creationId xmlns:a16="http://schemas.microsoft.com/office/drawing/2014/main" id="{894120E5-2885-9D6C-2401-EC6D3EE521B7}"/>
              </a:ext>
            </a:extLst>
          </p:cNvPr>
          <p:cNvSpPr>
            <a:spLocks noGrp="1"/>
          </p:cNvSpPr>
          <p:nvPr>
            <p:ph type="ftr" sz="quarter" idx="11"/>
          </p:nvPr>
        </p:nvSpPr>
        <p:spPr>
          <a:xfrm>
            <a:off x="1751681" y="6396408"/>
            <a:ext cx="8573847" cy="357923"/>
          </a:xfrm>
        </p:spPr>
        <p:txBody>
          <a:bodyPr/>
          <a:lstStyle/>
          <a:p>
            <a:r>
              <a:rPr lang="it-IT" sz="1600" b="1" dirty="0">
                <a:solidFill>
                  <a:schemeClr val="bg1"/>
                </a:solidFill>
                <a:latin typeface="Baskerville Old Face" panose="02020602080505020303" pitchFamily="18" charset="0"/>
              </a:rPr>
              <a:t>Gemma </a:t>
            </a:r>
            <a:r>
              <a:rPr lang="it-IT" sz="1600" b="1" dirty="0" err="1">
                <a:solidFill>
                  <a:schemeClr val="bg1"/>
                </a:solidFill>
                <a:latin typeface="Baskerville Old Face" panose="02020602080505020303" pitchFamily="18" charset="0"/>
              </a:rPr>
              <a:t>Faraco</a:t>
            </a:r>
            <a:r>
              <a:rPr lang="it-IT" sz="1600" b="1" dirty="0">
                <a:solidFill>
                  <a:schemeClr val="bg1"/>
                </a:solidFill>
                <a:latin typeface="Baskerville Old Face" panose="02020602080505020303" pitchFamily="18" charset="0"/>
              </a:rPr>
              <a:t> - Dirigente Scolastico Scuola Polo Ambito 4 CS - 0006 CAL</a:t>
            </a:r>
            <a:endParaRPr lang="en-US" sz="1600" b="1" dirty="0">
              <a:solidFill>
                <a:schemeClr val="bg1"/>
              </a:solidFill>
              <a:latin typeface="Baskerville Old Face" panose="02020602080505020303" pitchFamily="18" charset="0"/>
            </a:endParaRPr>
          </a:p>
        </p:txBody>
      </p:sp>
      <p:pic>
        <p:nvPicPr>
          <p:cNvPr id="8" name="Immagine 7">
            <a:extLst>
              <a:ext uri="{FF2B5EF4-FFF2-40B4-BE49-F238E27FC236}">
                <a16:creationId xmlns:a16="http://schemas.microsoft.com/office/drawing/2014/main" id="{37324A56-A18D-06DD-0B31-FC84912F43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44195" y="233836"/>
            <a:ext cx="1276065" cy="1158635"/>
          </a:xfrm>
          <a:prstGeom prst="rect">
            <a:avLst/>
          </a:prstGeom>
        </p:spPr>
      </p:pic>
      <p:pic>
        <p:nvPicPr>
          <p:cNvPr id="10" name="Immagine 9">
            <a:extLst>
              <a:ext uri="{FF2B5EF4-FFF2-40B4-BE49-F238E27FC236}">
                <a16:creationId xmlns:a16="http://schemas.microsoft.com/office/drawing/2014/main" id="{8BFFE526-B76E-9950-134C-85D6E88E7B1C}"/>
              </a:ext>
            </a:extLst>
          </p:cNvPr>
          <p:cNvPicPr>
            <a:picLocks noChangeAspect="1"/>
          </p:cNvPicPr>
          <p:nvPr/>
        </p:nvPicPr>
        <p:blipFill>
          <a:blip r:embed="rId6"/>
          <a:stretch>
            <a:fillRect/>
          </a:stretch>
        </p:blipFill>
        <p:spPr>
          <a:xfrm>
            <a:off x="9205211" y="155143"/>
            <a:ext cx="1238984" cy="1232463"/>
          </a:xfrm>
          <a:prstGeom prst="rect">
            <a:avLst/>
          </a:prstGeom>
        </p:spPr>
      </p:pic>
    </p:spTree>
    <p:extLst>
      <p:ext uri="{BB962C8B-B14F-4D97-AF65-F5344CB8AC3E}">
        <p14:creationId xmlns:p14="http://schemas.microsoft.com/office/powerpoint/2010/main" val="153540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6547DC-2C13-0EEC-8A74-D95CC82E72BA}"/>
            </a:ext>
          </a:extLst>
        </p:cNvPr>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F21B2159-BC30-89AB-2080-CFE199B2AA0B}"/>
              </a:ext>
            </a:extLst>
          </p:cNvPr>
          <p:cNvSpPr>
            <a:spLocks noGrp="1"/>
          </p:cNvSpPr>
          <p:nvPr>
            <p:ph type="sldNum" sz="quarter" idx="12"/>
          </p:nvPr>
        </p:nvSpPr>
        <p:spPr/>
        <p:txBody>
          <a:bodyPr/>
          <a:lstStyle/>
          <a:p>
            <a:fld id="{6D22F896-40B5-4ADD-8801-0D06FADFA095}" type="slidenum">
              <a:rPr lang="en-US" smtClean="0"/>
              <a:t>10</a:t>
            </a:fld>
            <a:endParaRPr lang="en-US" dirty="0"/>
          </a:p>
        </p:txBody>
      </p:sp>
      <p:sp>
        <p:nvSpPr>
          <p:cNvPr id="7" name="Segnaposto piè di pagina 4">
            <a:extLst>
              <a:ext uri="{FF2B5EF4-FFF2-40B4-BE49-F238E27FC236}">
                <a16:creationId xmlns:a16="http://schemas.microsoft.com/office/drawing/2014/main" id="{1BD9B355-2F82-8D41-EFA5-18D57726BEF1}"/>
              </a:ext>
            </a:extLst>
          </p:cNvPr>
          <p:cNvSpPr txBox="1">
            <a:spLocks/>
          </p:cNvSpPr>
          <p:nvPr/>
        </p:nvSpPr>
        <p:spPr>
          <a:xfrm>
            <a:off x="1809076" y="6459785"/>
            <a:ext cx="8573847" cy="357923"/>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it-IT" sz="1600" b="1" dirty="0">
                <a:solidFill>
                  <a:schemeClr val="bg1"/>
                </a:solidFill>
                <a:latin typeface="Baskerville Old Face" panose="02020602080505020303" pitchFamily="18" charset="0"/>
              </a:rPr>
              <a:t>Gemma </a:t>
            </a:r>
            <a:r>
              <a:rPr lang="it-IT" sz="1600" b="1" dirty="0" err="1">
                <a:solidFill>
                  <a:schemeClr val="bg1"/>
                </a:solidFill>
                <a:latin typeface="Baskerville Old Face" panose="02020602080505020303" pitchFamily="18" charset="0"/>
              </a:rPr>
              <a:t>Faraco</a:t>
            </a:r>
            <a:r>
              <a:rPr lang="it-IT" sz="1600" b="1" dirty="0">
                <a:solidFill>
                  <a:schemeClr val="bg1"/>
                </a:solidFill>
                <a:latin typeface="Baskerville Old Face" panose="02020602080505020303" pitchFamily="18" charset="0"/>
              </a:rPr>
              <a:t> - Dirigente Scolastico Scuola Polo Ambito 4 CS - 0006 CAL</a:t>
            </a:r>
            <a:endParaRPr lang="en-US" sz="1600" b="1" dirty="0">
              <a:solidFill>
                <a:schemeClr val="bg1"/>
              </a:solidFill>
              <a:latin typeface="Baskerville Old Face" panose="02020602080505020303" pitchFamily="18" charset="0"/>
            </a:endParaRPr>
          </a:p>
        </p:txBody>
      </p:sp>
      <p:pic>
        <p:nvPicPr>
          <p:cNvPr id="9" name="Immagine 8">
            <a:extLst>
              <a:ext uri="{FF2B5EF4-FFF2-40B4-BE49-F238E27FC236}">
                <a16:creationId xmlns:a16="http://schemas.microsoft.com/office/drawing/2014/main" id="{6A08D779-0E25-ACBC-9016-F0CE58937C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4195" y="182362"/>
            <a:ext cx="1276065" cy="1158635"/>
          </a:xfrm>
          <a:prstGeom prst="rect">
            <a:avLst/>
          </a:prstGeom>
        </p:spPr>
      </p:pic>
      <p:pic>
        <p:nvPicPr>
          <p:cNvPr id="11" name="Immagine 10">
            <a:extLst>
              <a:ext uri="{FF2B5EF4-FFF2-40B4-BE49-F238E27FC236}">
                <a16:creationId xmlns:a16="http://schemas.microsoft.com/office/drawing/2014/main" id="{5637E0B7-72EE-9296-99E1-AD504DCB9997}"/>
              </a:ext>
            </a:extLst>
          </p:cNvPr>
          <p:cNvPicPr>
            <a:picLocks noChangeAspect="1"/>
          </p:cNvPicPr>
          <p:nvPr/>
        </p:nvPicPr>
        <p:blipFill>
          <a:blip r:embed="rId3"/>
          <a:stretch>
            <a:fillRect/>
          </a:stretch>
        </p:blipFill>
        <p:spPr>
          <a:xfrm>
            <a:off x="9221005" y="103669"/>
            <a:ext cx="1238984" cy="1232463"/>
          </a:xfrm>
          <a:prstGeom prst="rect">
            <a:avLst/>
          </a:prstGeom>
        </p:spPr>
      </p:pic>
      <p:sp>
        <p:nvSpPr>
          <p:cNvPr id="2" name="CasellaDiTesto 1">
            <a:extLst>
              <a:ext uri="{FF2B5EF4-FFF2-40B4-BE49-F238E27FC236}">
                <a16:creationId xmlns:a16="http://schemas.microsoft.com/office/drawing/2014/main" id="{2A804C86-4296-CFED-7247-75D0E09F8EB2}"/>
              </a:ext>
            </a:extLst>
          </p:cNvPr>
          <p:cNvSpPr txBox="1"/>
          <p:nvPr/>
        </p:nvSpPr>
        <p:spPr>
          <a:xfrm>
            <a:off x="493776" y="246888"/>
            <a:ext cx="7333488" cy="369332"/>
          </a:xfrm>
          <a:prstGeom prst="rect">
            <a:avLst/>
          </a:prstGeom>
          <a:noFill/>
        </p:spPr>
        <p:txBody>
          <a:bodyPr wrap="square" rtlCol="0">
            <a:spAutoFit/>
          </a:bodyPr>
          <a:lstStyle/>
          <a:p>
            <a:r>
              <a:rPr lang="it-IT" dirty="0"/>
              <a:t> </a:t>
            </a:r>
          </a:p>
        </p:txBody>
      </p:sp>
      <p:sp>
        <p:nvSpPr>
          <p:cNvPr id="5" name="CasellaDiTesto 4">
            <a:extLst>
              <a:ext uri="{FF2B5EF4-FFF2-40B4-BE49-F238E27FC236}">
                <a16:creationId xmlns:a16="http://schemas.microsoft.com/office/drawing/2014/main" id="{035B7EFC-B0F5-2C6F-AA7E-8289D88BDEB4}"/>
              </a:ext>
            </a:extLst>
          </p:cNvPr>
          <p:cNvSpPr txBox="1"/>
          <p:nvPr/>
        </p:nvSpPr>
        <p:spPr>
          <a:xfrm>
            <a:off x="596646" y="431554"/>
            <a:ext cx="6094476" cy="369332"/>
          </a:xfrm>
          <a:prstGeom prst="rect">
            <a:avLst/>
          </a:prstGeom>
          <a:noFill/>
        </p:spPr>
        <p:txBody>
          <a:bodyPr wrap="square">
            <a:spAutoFit/>
          </a:bodyPr>
          <a:lstStyle/>
          <a:p>
            <a:r>
              <a:rPr lang="it-IT" dirty="0">
                <a:highlight>
                  <a:srgbClr val="00FF00"/>
                </a:highlight>
                <a:latin typeface="Times New Roman" panose="02020603050405020304" pitchFamily="18" charset="0"/>
                <a:cs typeface="Times New Roman" panose="02020603050405020304" pitchFamily="18" charset="0"/>
              </a:rPr>
              <a:t>Inclusione sociale e dinamiche interculturali</a:t>
            </a:r>
            <a:endParaRPr lang="it-IT" dirty="0">
              <a:highlight>
                <a:srgbClr val="00FF00"/>
              </a:highlight>
            </a:endParaRPr>
          </a:p>
        </p:txBody>
      </p:sp>
      <p:sp>
        <p:nvSpPr>
          <p:cNvPr id="14" name="CasellaDiTesto 13">
            <a:extLst>
              <a:ext uri="{FF2B5EF4-FFF2-40B4-BE49-F238E27FC236}">
                <a16:creationId xmlns:a16="http://schemas.microsoft.com/office/drawing/2014/main" id="{30642E31-D543-0D2C-98C0-D707C3D331B6}"/>
              </a:ext>
            </a:extLst>
          </p:cNvPr>
          <p:cNvSpPr txBox="1"/>
          <p:nvPr/>
        </p:nvSpPr>
        <p:spPr>
          <a:xfrm>
            <a:off x="3899916" y="1261826"/>
            <a:ext cx="6825996" cy="2246769"/>
          </a:xfrm>
          <a:prstGeom prst="rect">
            <a:avLst/>
          </a:prstGeom>
          <a:noFill/>
        </p:spPr>
        <p:txBody>
          <a:bodyPr wrap="square">
            <a:spAutoFit/>
          </a:bodyPr>
          <a:lstStyle/>
          <a:p>
            <a:pPr marL="285750" indent="-285750">
              <a:buFont typeface="Wingdings" panose="05000000000000000000" pitchFamily="2" charset="2"/>
              <a:buChar char="Ø"/>
            </a:pPr>
            <a:r>
              <a:rPr lang="it-IT" sz="2000" dirty="0">
                <a:latin typeface="Times New Roman" panose="02020603050405020304" pitchFamily="18" charset="0"/>
                <a:cs typeface="Times New Roman" panose="02020603050405020304" pitchFamily="18" charset="0"/>
              </a:rPr>
              <a:t>Una scuola all’insegna dell’accoglienza che presta particolare attenzione alle culture d’origine</a:t>
            </a:r>
          </a:p>
          <a:p>
            <a:pPr marL="285750" indent="-285750">
              <a:buFont typeface="Wingdings" panose="05000000000000000000" pitchFamily="2" charset="2"/>
              <a:buChar char="Ø"/>
            </a:pPr>
            <a:r>
              <a:rPr lang="it-IT" sz="2000" dirty="0">
                <a:latin typeface="Times New Roman" panose="02020603050405020304" pitchFamily="18" charset="0"/>
                <a:cs typeface="Times New Roman" panose="02020603050405020304" pitchFamily="18" charset="0"/>
              </a:rPr>
              <a:t>Una scuola che si attrezza per una integrazione efficace (insegnamento dell’italiano come L2, mediazione linguistico culturale, la rilevazione delle competenze e delle biografie scolastiche e linguistiche in ingresso)</a:t>
            </a:r>
          </a:p>
          <a:p>
            <a:pPr marL="285750" indent="-285750">
              <a:buFont typeface="Wingdings" panose="05000000000000000000" pitchFamily="2" charset="2"/>
              <a:buChar char="Ø"/>
            </a:pPr>
            <a:r>
              <a:rPr lang="it-IT" sz="2000" dirty="0">
                <a:latin typeface="Times New Roman" panose="02020603050405020304" pitchFamily="18" charset="0"/>
                <a:cs typeface="Times New Roman" panose="02020603050405020304" pitchFamily="18" charset="0"/>
              </a:rPr>
              <a:t>Una scuola che punta all’inclusione</a:t>
            </a:r>
          </a:p>
        </p:txBody>
      </p:sp>
      <p:cxnSp>
        <p:nvCxnSpPr>
          <p:cNvPr id="16" name="Connettore a gomito 15">
            <a:extLst>
              <a:ext uri="{FF2B5EF4-FFF2-40B4-BE49-F238E27FC236}">
                <a16:creationId xmlns:a16="http://schemas.microsoft.com/office/drawing/2014/main" id="{49FDE861-EE3F-6862-DA07-953F2AB7D8BE}"/>
              </a:ext>
            </a:extLst>
          </p:cNvPr>
          <p:cNvCxnSpPr>
            <a:cxnSpLocks/>
          </p:cNvCxnSpPr>
          <p:nvPr/>
        </p:nvCxnSpPr>
        <p:spPr>
          <a:xfrm>
            <a:off x="932688" y="1261769"/>
            <a:ext cx="2688740" cy="841500"/>
          </a:xfrm>
          <a:prstGeom prst="bentConnector3">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21" name="Picture 2" descr="Guida all'interculturalità. | Compagni di Jeneba">
            <a:extLst>
              <a:ext uri="{FF2B5EF4-FFF2-40B4-BE49-F238E27FC236}">
                <a16:creationId xmlns:a16="http://schemas.microsoft.com/office/drawing/2014/main" id="{C71EDC2C-57F5-D788-09B1-62DDCC40D17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36" r="7212" b="1"/>
          <a:stretch/>
        </p:blipFill>
        <p:spPr bwMode="auto">
          <a:xfrm>
            <a:off x="9507323" y="3245939"/>
            <a:ext cx="2098294" cy="2172601"/>
          </a:xfrm>
          <a:prstGeom prst="rect">
            <a:avLst/>
          </a:prstGeom>
          <a:solidFill>
            <a:srgbClr val="FFFFFF"/>
          </a:solidFill>
        </p:spPr>
      </p:pic>
      <p:sp>
        <p:nvSpPr>
          <p:cNvPr id="22" name="CasellaDiTesto 21">
            <a:extLst>
              <a:ext uri="{FF2B5EF4-FFF2-40B4-BE49-F238E27FC236}">
                <a16:creationId xmlns:a16="http://schemas.microsoft.com/office/drawing/2014/main" id="{3CD39EC5-797F-BF27-C75D-4F3908FC0D15}"/>
              </a:ext>
            </a:extLst>
          </p:cNvPr>
          <p:cNvSpPr txBox="1"/>
          <p:nvPr/>
        </p:nvSpPr>
        <p:spPr>
          <a:xfrm>
            <a:off x="493776" y="4162567"/>
            <a:ext cx="5717974" cy="1323439"/>
          </a:xfrm>
          <a:prstGeom prst="rect">
            <a:avLst/>
          </a:prstGeom>
          <a:solidFill>
            <a:srgbClr val="FFC000"/>
          </a:solidFill>
          <a:ln>
            <a:solidFill>
              <a:srgbClr val="CC6600"/>
            </a:solidFill>
          </a:ln>
        </p:spPr>
        <p:txBody>
          <a:bodyPr wrap="square">
            <a:spAutoFit/>
          </a:bodyPr>
          <a:lstStyle/>
          <a:p>
            <a:pPr algn="just">
              <a:buNone/>
            </a:pPr>
            <a:r>
              <a:rPr lang="it-IT" sz="1600" dirty="0"/>
              <a:t>La creazione di spazi interculturali nelle nostre scuole  non è solo una questione di tolleranza che punta al superamento dell’etnocentrismo, ma è una necessità volta all’apertura mentale  indispensabile per la formazione delle future generazioni e per la costruzione dell’identità di tutti gli studenti.</a:t>
            </a:r>
          </a:p>
        </p:txBody>
      </p:sp>
    </p:spTree>
    <p:extLst>
      <p:ext uri="{BB962C8B-B14F-4D97-AF65-F5344CB8AC3E}">
        <p14:creationId xmlns:p14="http://schemas.microsoft.com/office/powerpoint/2010/main" val="4220842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6F814-B279-543E-B5F2-586CA4589030}"/>
            </a:ext>
          </a:extLst>
        </p:cNvPr>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C4D50059-81C9-B16D-0AB1-409FD40F98C1}"/>
              </a:ext>
            </a:extLst>
          </p:cNvPr>
          <p:cNvSpPr>
            <a:spLocks noGrp="1"/>
          </p:cNvSpPr>
          <p:nvPr>
            <p:ph type="sldNum" sz="quarter" idx="12"/>
          </p:nvPr>
        </p:nvSpPr>
        <p:spPr/>
        <p:txBody>
          <a:bodyPr/>
          <a:lstStyle/>
          <a:p>
            <a:fld id="{6D22F896-40B5-4ADD-8801-0D06FADFA095}" type="slidenum">
              <a:rPr lang="en-US" smtClean="0"/>
              <a:t>11</a:t>
            </a:fld>
            <a:endParaRPr lang="en-US" dirty="0"/>
          </a:p>
        </p:txBody>
      </p:sp>
      <p:sp>
        <p:nvSpPr>
          <p:cNvPr id="7" name="Segnaposto piè di pagina 4">
            <a:extLst>
              <a:ext uri="{FF2B5EF4-FFF2-40B4-BE49-F238E27FC236}">
                <a16:creationId xmlns:a16="http://schemas.microsoft.com/office/drawing/2014/main" id="{C86C7193-113F-C0DC-0679-FD3F6A629370}"/>
              </a:ext>
            </a:extLst>
          </p:cNvPr>
          <p:cNvSpPr txBox="1">
            <a:spLocks/>
          </p:cNvSpPr>
          <p:nvPr/>
        </p:nvSpPr>
        <p:spPr>
          <a:xfrm>
            <a:off x="1809076" y="6459785"/>
            <a:ext cx="8573847" cy="357923"/>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it-IT" sz="1600" b="1" dirty="0">
                <a:solidFill>
                  <a:schemeClr val="bg1"/>
                </a:solidFill>
                <a:latin typeface="Baskerville Old Face" panose="02020602080505020303" pitchFamily="18" charset="0"/>
              </a:rPr>
              <a:t>Gemma </a:t>
            </a:r>
            <a:r>
              <a:rPr lang="it-IT" sz="1600" b="1" dirty="0" err="1">
                <a:solidFill>
                  <a:schemeClr val="bg1"/>
                </a:solidFill>
                <a:latin typeface="Baskerville Old Face" panose="02020602080505020303" pitchFamily="18" charset="0"/>
              </a:rPr>
              <a:t>Faraco</a:t>
            </a:r>
            <a:r>
              <a:rPr lang="it-IT" sz="1600" b="1" dirty="0">
                <a:solidFill>
                  <a:schemeClr val="bg1"/>
                </a:solidFill>
                <a:latin typeface="Baskerville Old Face" panose="02020602080505020303" pitchFamily="18" charset="0"/>
              </a:rPr>
              <a:t> - Dirigente Scolastico Scuola Polo Ambito 4 CS - 0006 CAL</a:t>
            </a:r>
            <a:endParaRPr lang="en-US" sz="1600" b="1" dirty="0">
              <a:solidFill>
                <a:schemeClr val="bg1"/>
              </a:solidFill>
              <a:latin typeface="Baskerville Old Face" panose="02020602080505020303" pitchFamily="18" charset="0"/>
            </a:endParaRPr>
          </a:p>
        </p:txBody>
      </p:sp>
      <p:pic>
        <p:nvPicPr>
          <p:cNvPr id="9" name="Immagine 8">
            <a:extLst>
              <a:ext uri="{FF2B5EF4-FFF2-40B4-BE49-F238E27FC236}">
                <a16:creationId xmlns:a16="http://schemas.microsoft.com/office/drawing/2014/main" id="{9479D92B-B58B-D1E7-A69E-E95CCFBAFB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4195" y="182362"/>
            <a:ext cx="1276065" cy="1158635"/>
          </a:xfrm>
          <a:prstGeom prst="rect">
            <a:avLst/>
          </a:prstGeom>
        </p:spPr>
      </p:pic>
      <p:pic>
        <p:nvPicPr>
          <p:cNvPr id="11" name="Immagine 10">
            <a:extLst>
              <a:ext uri="{FF2B5EF4-FFF2-40B4-BE49-F238E27FC236}">
                <a16:creationId xmlns:a16="http://schemas.microsoft.com/office/drawing/2014/main" id="{941F01B8-4318-CC50-27D1-C4E55BA4D96A}"/>
              </a:ext>
            </a:extLst>
          </p:cNvPr>
          <p:cNvPicPr>
            <a:picLocks noChangeAspect="1"/>
          </p:cNvPicPr>
          <p:nvPr/>
        </p:nvPicPr>
        <p:blipFill>
          <a:blip r:embed="rId3"/>
          <a:stretch>
            <a:fillRect/>
          </a:stretch>
        </p:blipFill>
        <p:spPr>
          <a:xfrm>
            <a:off x="9221005" y="103669"/>
            <a:ext cx="1238984" cy="1232463"/>
          </a:xfrm>
          <a:prstGeom prst="rect">
            <a:avLst/>
          </a:prstGeom>
        </p:spPr>
      </p:pic>
      <p:sp>
        <p:nvSpPr>
          <p:cNvPr id="2" name="CasellaDiTesto 1">
            <a:extLst>
              <a:ext uri="{FF2B5EF4-FFF2-40B4-BE49-F238E27FC236}">
                <a16:creationId xmlns:a16="http://schemas.microsoft.com/office/drawing/2014/main" id="{81CDE04B-A9ED-B651-7C9E-87F20E36B4C9}"/>
              </a:ext>
            </a:extLst>
          </p:cNvPr>
          <p:cNvSpPr txBox="1"/>
          <p:nvPr/>
        </p:nvSpPr>
        <p:spPr>
          <a:xfrm>
            <a:off x="493776" y="246888"/>
            <a:ext cx="7333488" cy="369332"/>
          </a:xfrm>
          <a:prstGeom prst="rect">
            <a:avLst/>
          </a:prstGeom>
          <a:noFill/>
        </p:spPr>
        <p:txBody>
          <a:bodyPr wrap="square" rtlCol="0">
            <a:spAutoFit/>
          </a:bodyPr>
          <a:lstStyle/>
          <a:p>
            <a:r>
              <a:rPr lang="it-IT" dirty="0"/>
              <a:t> </a:t>
            </a:r>
          </a:p>
        </p:txBody>
      </p:sp>
      <p:sp>
        <p:nvSpPr>
          <p:cNvPr id="5" name="CasellaDiTesto 4">
            <a:extLst>
              <a:ext uri="{FF2B5EF4-FFF2-40B4-BE49-F238E27FC236}">
                <a16:creationId xmlns:a16="http://schemas.microsoft.com/office/drawing/2014/main" id="{BEC1C0B0-D89B-86EB-181C-57ADA6870121}"/>
              </a:ext>
            </a:extLst>
          </p:cNvPr>
          <p:cNvSpPr txBox="1"/>
          <p:nvPr/>
        </p:nvSpPr>
        <p:spPr>
          <a:xfrm>
            <a:off x="596646" y="431554"/>
            <a:ext cx="6094476" cy="369332"/>
          </a:xfrm>
          <a:prstGeom prst="rect">
            <a:avLst/>
          </a:prstGeom>
          <a:noFill/>
        </p:spPr>
        <p:txBody>
          <a:bodyPr wrap="square">
            <a:spAutoFit/>
          </a:bodyPr>
          <a:lstStyle/>
          <a:p>
            <a:r>
              <a:rPr lang="it-IT" dirty="0">
                <a:highlight>
                  <a:srgbClr val="00FF00"/>
                </a:highlight>
                <a:latin typeface="Times New Roman" panose="02020603050405020304" pitchFamily="18" charset="0"/>
                <a:cs typeface="Times New Roman" panose="02020603050405020304" pitchFamily="18" charset="0"/>
              </a:rPr>
              <a:t>bisogni educativi speciali</a:t>
            </a:r>
            <a:endParaRPr lang="it-IT" dirty="0">
              <a:highlight>
                <a:srgbClr val="00FF00"/>
              </a:highlight>
            </a:endParaRPr>
          </a:p>
        </p:txBody>
      </p:sp>
      <p:cxnSp>
        <p:nvCxnSpPr>
          <p:cNvPr id="16" name="Connettore a gomito 15">
            <a:extLst>
              <a:ext uri="{FF2B5EF4-FFF2-40B4-BE49-F238E27FC236}">
                <a16:creationId xmlns:a16="http://schemas.microsoft.com/office/drawing/2014/main" id="{03EA76EE-46AF-291E-E539-CCB4A07F7DDE}"/>
              </a:ext>
            </a:extLst>
          </p:cNvPr>
          <p:cNvCxnSpPr>
            <a:cxnSpLocks/>
          </p:cNvCxnSpPr>
          <p:nvPr/>
        </p:nvCxnSpPr>
        <p:spPr>
          <a:xfrm>
            <a:off x="932688" y="1261769"/>
            <a:ext cx="2688740" cy="841500"/>
          </a:xfrm>
          <a:prstGeom prst="bentConnector3">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CB041E2E-E368-D629-E0D0-B73474F70F6D}"/>
              </a:ext>
            </a:extLst>
          </p:cNvPr>
          <p:cNvSpPr txBox="1"/>
          <p:nvPr/>
        </p:nvSpPr>
        <p:spPr>
          <a:xfrm>
            <a:off x="3915918" y="1118594"/>
            <a:ext cx="6094476" cy="1477328"/>
          </a:xfrm>
          <a:prstGeom prst="rect">
            <a:avLst/>
          </a:prstGeom>
          <a:noFill/>
        </p:spPr>
        <p:txBody>
          <a:bodyPr wrap="square">
            <a:spAutoFit/>
          </a:bodyPr>
          <a:lstStyle/>
          <a:p>
            <a:r>
              <a:rPr lang="it-IT" b="1" dirty="0">
                <a:latin typeface="Times New Roman" panose="02020603050405020304" pitchFamily="18" charset="0"/>
                <a:cs typeface="Times New Roman" panose="02020603050405020304" pitchFamily="18" charset="0"/>
              </a:rPr>
              <a:t>Direttiva Ministeriale 27 dicembre 2012 </a:t>
            </a:r>
          </a:p>
          <a:p>
            <a:r>
              <a:rPr lang="it-IT" dirty="0">
                <a:latin typeface="Times New Roman" panose="02020603050405020304" pitchFamily="18" charset="0"/>
                <a:cs typeface="Times New Roman" panose="02020603050405020304" pitchFamily="18" charset="0"/>
              </a:rPr>
              <a:t>Tre sono le categorie di alunni con B.E.S. identificate dal Miur:</a:t>
            </a:r>
          </a:p>
          <a:p>
            <a:pPr marL="285750" indent="-285750">
              <a:buFont typeface="Wingdings" panose="05000000000000000000" pitchFamily="2" charset="2"/>
              <a:buChar char="q"/>
            </a:pPr>
            <a:r>
              <a:rPr lang="it-IT" dirty="0">
                <a:latin typeface="Times New Roman" panose="02020603050405020304" pitchFamily="18" charset="0"/>
                <a:cs typeface="Times New Roman" panose="02020603050405020304" pitchFamily="18" charset="0"/>
              </a:rPr>
              <a:t>alunni con disabilità; </a:t>
            </a:r>
          </a:p>
          <a:p>
            <a:pPr marL="285750" indent="-285750">
              <a:buFont typeface="Wingdings" panose="05000000000000000000" pitchFamily="2" charset="2"/>
              <a:buChar char="q"/>
            </a:pPr>
            <a:r>
              <a:rPr lang="it-IT" dirty="0">
                <a:latin typeface="Times New Roman" panose="02020603050405020304" pitchFamily="18" charset="0"/>
                <a:cs typeface="Times New Roman" panose="02020603050405020304" pitchFamily="18" charset="0"/>
              </a:rPr>
              <a:t>alunni con disturbi specifici dell’apprendimento; </a:t>
            </a:r>
          </a:p>
          <a:p>
            <a:pPr marL="285750" indent="-285750">
              <a:buFont typeface="Wingdings" panose="05000000000000000000" pitchFamily="2" charset="2"/>
              <a:buChar char="q"/>
            </a:pPr>
            <a:r>
              <a:rPr lang="it-IT" dirty="0">
                <a:latin typeface="Times New Roman" panose="02020603050405020304" pitchFamily="18" charset="0"/>
                <a:cs typeface="Times New Roman" panose="02020603050405020304" pitchFamily="18" charset="0"/>
              </a:rPr>
              <a:t>alunni con svantaggio sociale, culturale e linguistico. </a:t>
            </a:r>
          </a:p>
        </p:txBody>
      </p:sp>
      <p:sp>
        <p:nvSpPr>
          <p:cNvPr id="8" name="CasellaDiTesto 7">
            <a:extLst>
              <a:ext uri="{FF2B5EF4-FFF2-40B4-BE49-F238E27FC236}">
                <a16:creationId xmlns:a16="http://schemas.microsoft.com/office/drawing/2014/main" id="{8D74FBA4-2443-D196-DA74-F7B7813DC1A5}"/>
              </a:ext>
            </a:extLst>
          </p:cNvPr>
          <p:cNvSpPr txBox="1"/>
          <p:nvPr/>
        </p:nvSpPr>
        <p:spPr>
          <a:xfrm>
            <a:off x="596646" y="3008376"/>
            <a:ext cx="5282946" cy="1754326"/>
          </a:xfrm>
          <a:prstGeom prst="rect">
            <a:avLst/>
          </a:prstGeom>
          <a:noFill/>
        </p:spPr>
        <p:txBody>
          <a:bodyPr wrap="square" rtlCol="0">
            <a:spAutoFit/>
          </a:bodyPr>
          <a:lstStyle/>
          <a:p>
            <a:pPr marL="285750" indent="-285750">
              <a:buFont typeface="Wingdings" panose="05000000000000000000" pitchFamily="2" charset="2"/>
              <a:buChar char="q"/>
            </a:pPr>
            <a:endParaRPr lang="it-IT"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it-IT" dirty="0">
                <a:latin typeface="Times New Roman" panose="02020603050405020304" pitchFamily="18" charset="0"/>
                <a:cs typeface="Times New Roman" panose="02020603050405020304" pitchFamily="18" charset="0"/>
              </a:rPr>
              <a:t>didattica personalizzata </a:t>
            </a:r>
          </a:p>
          <a:p>
            <a:pPr marL="285750" indent="-285750">
              <a:buFont typeface="Wingdings" panose="05000000000000000000" pitchFamily="2" charset="2"/>
              <a:buChar char="q"/>
            </a:pPr>
            <a:r>
              <a:rPr lang="it-IT" dirty="0">
                <a:latin typeface="Times New Roman" panose="02020603050405020304" pitchFamily="18" charset="0"/>
                <a:cs typeface="Times New Roman" panose="02020603050405020304" pitchFamily="18" charset="0"/>
              </a:rPr>
              <a:t>realizzare una realtà scolastica inclusiva, nella quale si combatta la marginalità sociale </a:t>
            </a:r>
          </a:p>
          <a:p>
            <a:pPr marL="285750" indent="-285750">
              <a:buFont typeface="Wingdings" panose="05000000000000000000" pitchFamily="2" charset="2"/>
              <a:buChar char="q"/>
            </a:pPr>
            <a:r>
              <a:rPr lang="it-IT" dirty="0">
                <a:latin typeface="Times New Roman" panose="02020603050405020304" pitchFamily="18" charset="0"/>
                <a:cs typeface="Times New Roman" panose="02020603050405020304" pitchFamily="18" charset="0"/>
              </a:rPr>
              <a:t>abbattere le barriere all’apprendimento</a:t>
            </a:r>
          </a:p>
          <a:p>
            <a:endParaRPr lang="it-IT" dirty="0">
              <a:latin typeface="Times New Roman" panose="02020603050405020304" pitchFamily="18" charset="0"/>
              <a:cs typeface="Times New Roman" panose="02020603050405020304" pitchFamily="18" charset="0"/>
            </a:endParaRPr>
          </a:p>
        </p:txBody>
      </p:sp>
      <p:sp>
        <p:nvSpPr>
          <p:cNvPr id="12" name="CasellaDiTesto 11">
            <a:extLst>
              <a:ext uri="{FF2B5EF4-FFF2-40B4-BE49-F238E27FC236}">
                <a16:creationId xmlns:a16="http://schemas.microsoft.com/office/drawing/2014/main" id="{D80B0457-A331-7EDB-8AAD-C992578756CE}"/>
              </a:ext>
            </a:extLst>
          </p:cNvPr>
          <p:cNvSpPr txBox="1"/>
          <p:nvPr/>
        </p:nvSpPr>
        <p:spPr>
          <a:xfrm>
            <a:off x="7157466" y="3635397"/>
            <a:ext cx="4693158" cy="2031325"/>
          </a:xfrm>
          <a:prstGeom prst="rect">
            <a:avLst/>
          </a:prstGeom>
          <a:noFill/>
        </p:spPr>
        <p:txBody>
          <a:bodyPr wrap="square" rtlCol="0">
            <a:spAutoFit/>
          </a:bodyPr>
          <a:lstStyle/>
          <a:p>
            <a:pPr marL="285750" indent="-285750">
              <a:buFont typeface="Arial" panose="020B0604020202020204" pitchFamily="34" charset="0"/>
              <a:buChar char="•"/>
            </a:pPr>
            <a:r>
              <a:rPr lang="it-IT" dirty="0">
                <a:latin typeface="Times New Roman" panose="02020603050405020304" pitchFamily="18" charset="0"/>
                <a:cs typeface="Times New Roman" panose="02020603050405020304" pitchFamily="18" charset="0"/>
              </a:rPr>
              <a:t>l'azione formativa deve essere pianificata valorizzando la specificità del soggetto</a:t>
            </a:r>
          </a:p>
          <a:p>
            <a:pPr marL="285750" indent="-285750">
              <a:buFont typeface="Arial" panose="020B0604020202020204" pitchFamily="34" charset="0"/>
              <a:buChar char="•"/>
            </a:pPr>
            <a:r>
              <a:rPr lang="it-IT" dirty="0">
                <a:latin typeface="Times New Roman" panose="02020603050405020304" pitchFamily="18" charset="0"/>
                <a:cs typeface="Times New Roman" panose="02020603050405020304" pitchFamily="18" charset="0"/>
              </a:rPr>
              <a:t>formazione sensibile «alle differenze della persona nella molteplicità delle sue dimensioni individuali (cognitive e affettive) e sociali (l’ambiente familiare e il contesto socio-culturale)».</a:t>
            </a:r>
          </a:p>
        </p:txBody>
      </p:sp>
      <p:sp>
        <p:nvSpPr>
          <p:cNvPr id="15" name="CasellaDiTesto 14">
            <a:extLst>
              <a:ext uri="{FF2B5EF4-FFF2-40B4-BE49-F238E27FC236}">
                <a16:creationId xmlns:a16="http://schemas.microsoft.com/office/drawing/2014/main" id="{30AF3FFB-7878-11CB-64F5-E6D50549317D}"/>
              </a:ext>
            </a:extLst>
          </p:cNvPr>
          <p:cNvSpPr txBox="1"/>
          <p:nvPr/>
        </p:nvSpPr>
        <p:spPr>
          <a:xfrm>
            <a:off x="5783213" y="3030716"/>
            <a:ext cx="2359885" cy="369332"/>
          </a:xfrm>
          <a:prstGeom prst="rect">
            <a:avLst/>
          </a:prstGeom>
          <a:noFill/>
        </p:spPr>
        <p:txBody>
          <a:bodyPr wrap="square">
            <a:spAutoFit/>
          </a:bodyPr>
          <a:lstStyle/>
          <a:p>
            <a:r>
              <a:rPr lang="it-IT" dirty="0">
                <a:latin typeface="Times New Roman" panose="02020603050405020304" pitchFamily="18" charset="0"/>
                <a:cs typeface="Times New Roman" panose="02020603050405020304" pitchFamily="18" charset="0"/>
              </a:rPr>
              <a:t>La personalizzazione </a:t>
            </a:r>
          </a:p>
        </p:txBody>
      </p:sp>
      <p:cxnSp>
        <p:nvCxnSpPr>
          <p:cNvPr id="18" name="Connettore a gomito 17">
            <a:extLst>
              <a:ext uri="{FF2B5EF4-FFF2-40B4-BE49-F238E27FC236}">
                <a16:creationId xmlns:a16="http://schemas.microsoft.com/office/drawing/2014/main" id="{D06391CA-0937-4D4B-6116-9F42F5B7A081}"/>
              </a:ext>
            </a:extLst>
          </p:cNvPr>
          <p:cNvCxnSpPr/>
          <p:nvPr/>
        </p:nvCxnSpPr>
        <p:spPr>
          <a:xfrm>
            <a:off x="6172200" y="3400048"/>
            <a:ext cx="896112" cy="76047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2240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5C965-53EB-B5B6-E00A-C9D5D7DD3CDD}"/>
            </a:ext>
          </a:extLst>
        </p:cNvPr>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6E72633C-5CFB-E526-4327-DCF6ECBF3E64}"/>
              </a:ext>
            </a:extLst>
          </p:cNvPr>
          <p:cNvSpPr>
            <a:spLocks noGrp="1"/>
          </p:cNvSpPr>
          <p:nvPr>
            <p:ph type="sldNum" sz="quarter" idx="12"/>
          </p:nvPr>
        </p:nvSpPr>
        <p:spPr/>
        <p:txBody>
          <a:bodyPr/>
          <a:lstStyle/>
          <a:p>
            <a:fld id="{6D22F896-40B5-4ADD-8801-0D06FADFA095}" type="slidenum">
              <a:rPr lang="en-US" smtClean="0"/>
              <a:t>12</a:t>
            </a:fld>
            <a:endParaRPr lang="en-US" dirty="0"/>
          </a:p>
        </p:txBody>
      </p:sp>
      <p:sp>
        <p:nvSpPr>
          <p:cNvPr id="7" name="Segnaposto piè di pagina 4">
            <a:extLst>
              <a:ext uri="{FF2B5EF4-FFF2-40B4-BE49-F238E27FC236}">
                <a16:creationId xmlns:a16="http://schemas.microsoft.com/office/drawing/2014/main" id="{0F7162E7-A100-1B82-4808-DF15E3FB3FD6}"/>
              </a:ext>
            </a:extLst>
          </p:cNvPr>
          <p:cNvSpPr txBox="1">
            <a:spLocks/>
          </p:cNvSpPr>
          <p:nvPr/>
        </p:nvSpPr>
        <p:spPr>
          <a:xfrm>
            <a:off x="1809076" y="6459785"/>
            <a:ext cx="8573847" cy="357923"/>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it-IT" sz="1600" b="1" dirty="0">
                <a:solidFill>
                  <a:schemeClr val="bg1"/>
                </a:solidFill>
                <a:latin typeface="Baskerville Old Face" panose="02020602080505020303" pitchFamily="18" charset="0"/>
              </a:rPr>
              <a:t>Gemma </a:t>
            </a:r>
            <a:r>
              <a:rPr lang="it-IT" sz="1600" b="1" dirty="0" err="1">
                <a:solidFill>
                  <a:schemeClr val="bg1"/>
                </a:solidFill>
                <a:latin typeface="Baskerville Old Face" panose="02020602080505020303" pitchFamily="18" charset="0"/>
              </a:rPr>
              <a:t>Faraco</a:t>
            </a:r>
            <a:r>
              <a:rPr lang="it-IT" sz="1600" b="1" dirty="0">
                <a:solidFill>
                  <a:schemeClr val="bg1"/>
                </a:solidFill>
                <a:latin typeface="Baskerville Old Face" panose="02020602080505020303" pitchFamily="18" charset="0"/>
              </a:rPr>
              <a:t> - Dirigente Scolastico Scuola Polo Ambito 4 CS - 0006 CAL</a:t>
            </a:r>
            <a:endParaRPr lang="en-US" sz="1600" b="1" dirty="0">
              <a:solidFill>
                <a:schemeClr val="bg1"/>
              </a:solidFill>
              <a:latin typeface="Baskerville Old Face" panose="02020602080505020303" pitchFamily="18" charset="0"/>
            </a:endParaRPr>
          </a:p>
        </p:txBody>
      </p:sp>
      <p:pic>
        <p:nvPicPr>
          <p:cNvPr id="9" name="Immagine 8">
            <a:extLst>
              <a:ext uri="{FF2B5EF4-FFF2-40B4-BE49-F238E27FC236}">
                <a16:creationId xmlns:a16="http://schemas.microsoft.com/office/drawing/2014/main" id="{713B16E6-19BB-D090-6BE2-45DB156B98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4195" y="182362"/>
            <a:ext cx="1276065" cy="1158635"/>
          </a:xfrm>
          <a:prstGeom prst="rect">
            <a:avLst/>
          </a:prstGeom>
        </p:spPr>
      </p:pic>
      <p:pic>
        <p:nvPicPr>
          <p:cNvPr id="11" name="Immagine 10">
            <a:extLst>
              <a:ext uri="{FF2B5EF4-FFF2-40B4-BE49-F238E27FC236}">
                <a16:creationId xmlns:a16="http://schemas.microsoft.com/office/drawing/2014/main" id="{DCF0FB33-7F5A-9E5C-6BBE-C57C8A1EBF86}"/>
              </a:ext>
            </a:extLst>
          </p:cNvPr>
          <p:cNvPicPr>
            <a:picLocks noChangeAspect="1"/>
          </p:cNvPicPr>
          <p:nvPr/>
        </p:nvPicPr>
        <p:blipFill>
          <a:blip r:embed="rId3"/>
          <a:stretch>
            <a:fillRect/>
          </a:stretch>
        </p:blipFill>
        <p:spPr>
          <a:xfrm>
            <a:off x="9221005" y="103669"/>
            <a:ext cx="1238984" cy="1232463"/>
          </a:xfrm>
          <a:prstGeom prst="rect">
            <a:avLst/>
          </a:prstGeom>
        </p:spPr>
      </p:pic>
      <p:sp>
        <p:nvSpPr>
          <p:cNvPr id="2" name="CasellaDiTesto 1">
            <a:extLst>
              <a:ext uri="{FF2B5EF4-FFF2-40B4-BE49-F238E27FC236}">
                <a16:creationId xmlns:a16="http://schemas.microsoft.com/office/drawing/2014/main" id="{B99EA386-86FF-C929-C8BC-ED2D94AA57DF}"/>
              </a:ext>
            </a:extLst>
          </p:cNvPr>
          <p:cNvSpPr txBox="1"/>
          <p:nvPr/>
        </p:nvSpPr>
        <p:spPr>
          <a:xfrm>
            <a:off x="493776" y="246888"/>
            <a:ext cx="7333488" cy="369332"/>
          </a:xfrm>
          <a:prstGeom prst="rect">
            <a:avLst/>
          </a:prstGeom>
          <a:noFill/>
        </p:spPr>
        <p:txBody>
          <a:bodyPr wrap="square" rtlCol="0">
            <a:spAutoFit/>
          </a:bodyPr>
          <a:lstStyle/>
          <a:p>
            <a:r>
              <a:rPr lang="it-IT" dirty="0"/>
              <a:t> </a:t>
            </a:r>
          </a:p>
        </p:txBody>
      </p:sp>
      <p:sp>
        <p:nvSpPr>
          <p:cNvPr id="5" name="CasellaDiTesto 4">
            <a:extLst>
              <a:ext uri="{FF2B5EF4-FFF2-40B4-BE49-F238E27FC236}">
                <a16:creationId xmlns:a16="http://schemas.microsoft.com/office/drawing/2014/main" id="{E5DCF326-190A-430A-687D-D81DD0729A3F}"/>
              </a:ext>
            </a:extLst>
          </p:cNvPr>
          <p:cNvSpPr txBox="1"/>
          <p:nvPr/>
        </p:nvSpPr>
        <p:spPr>
          <a:xfrm>
            <a:off x="596646" y="431554"/>
            <a:ext cx="7230618" cy="369332"/>
          </a:xfrm>
          <a:prstGeom prst="rect">
            <a:avLst/>
          </a:prstGeom>
          <a:noFill/>
        </p:spPr>
        <p:txBody>
          <a:bodyPr wrap="square">
            <a:spAutoFit/>
          </a:bodyPr>
          <a:lstStyle/>
          <a:p>
            <a:r>
              <a:rPr lang="it-IT" dirty="0">
                <a:highlight>
                  <a:srgbClr val="00FF00"/>
                </a:highlight>
                <a:latin typeface="Times New Roman" panose="02020603050405020304" pitchFamily="18" charset="0"/>
                <a:cs typeface="Times New Roman" panose="02020603050405020304" pitchFamily="18" charset="0"/>
              </a:rPr>
              <a:t>innovazione della didattica delle discipline e motivazione all’apprendimento</a:t>
            </a:r>
            <a:endParaRPr lang="it-IT" dirty="0">
              <a:highlight>
                <a:srgbClr val="00FF00"/>
              </a:highlight>
            </a:endParaRPr>
          </a:p>
        </p:txBody>
      </p:sp>
      <p:cxnSp>
        <p:nvCxnSpPr>
          <p:cNvPr id="16" name="Connettore a gomito 15">
            <a:extLst>
              <a:ext uri="{FF2B5EF4-FFF2-40B4-BE49-F238E27FC236}">
                <a16:creationId xmlns:a16="http://schemas.microsoft.com/office/drawing/2014/main" id="{DE838C7D-EA6B-716B-DE38-01F2F62D1B91}"/>
              </a:ext>
            </a:extLst>
          </p:cNvPr>
          <p:cNvCxnSpPr>
            <a:cxnSpLocks/>
          </p:cNvCxnSpPr>
          <p:nvPr/>
        </p:nvCxnSpPr>
        <p:spPr>
          <a:xfrm>
            <a:off x="932688" y="1261769"/>
            <a:ext cx="2688740" cy="841500"/>
          </a:xfrm>
          <a:prstGeom prst="bentConnector3">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54578BB1-D924-6A19-7121-AA1452A6A45A}"/>
              </a:ext>
            </a:extLst>
          </p:cNvPr>
          <p:cNvSpPr txBox="1"/>
          <p:nvPr/>
        </p:nvSpPr>
        <p:spPr>
          <a:xfrm>
            <a:off x="4155948" y="1458847"/>
            <a:ext cx="6825996" cy="2862322"/>
          </a:xfrm>
          <a:prstGeom prst="rect">
            <a:avLst/>
          </a:prstGeom>
          <a:noFill/>
        </p:spPr>
        <p:txBody>
          <a:bodyPr wrap="square">
            <a:spAutoFit/>
          </a:bodyPr>
          <a:lstStyle/>
          <a:p>
            <a:pPr algn="just"/>
            <a:r>
              <a:rPr lang="it-IT" b="1" u="none" strike="noStrike" dirty="0">
                <a:solidFill>
                  <a:srgbClr val="000000"/>
                </a:solidFill>
                <a:effectLst/>
                <a:latin typeface="Times New Roman" panose="02020603050405020304" pitchFamily="18" charset="0"/>
                <a:cs typeface="Times New Roman" panose="02020603050405020304" pitchFamily="18" charset="0"/>
              </a:rPr>
              <a:t>risorse hardware e software </a:t>
            </a:r>
            <a:r>
              <a:rPr lang="it-IT" b="0" u="none" strike="noStrike" dirty="0">
                <a:solidFill>
                  <a:srgbClr val="000000"/>
                </a:solidFill>
                <a:effectLst/>
                <a:latin typeface="Times New Roman" panose="02020603050405020304" pitchFamily="18" charset="0"/>
                <a:cs typeface="Times New Roman" panose="02020603050405020304" pitchFamily="18" charset="0"/>
              </a:rPr>
              <a:t>utili a supportare il processo di insegnamento-apprendimento nei contesti della scuola moderna con attenzione alla costruzione di un curricolo digitale sulla base del </a:t>
            </a:r>
            <a:r>
              <a:rPr lang="it-IT" b="0" u="none" strike="noStrike" dirty="0" err="1">
                <a:solidFill>
                  <a:srgbClr val="000000"/>
                </a:solidFill>
                <a:effectLst/>
                <a:latin typeface="Times New Roman" panose="02020603050405020304" pitchFamily="18" charset="0"/>
                <a:cs typeface="Times New Roman" panose="02020603050405020304" pitchFamily="18" charset="0"/>
              </a:rPr>
              <a:t>DigComp</a:t>
            </a:r>
            <a:r>
              <a:rPr lang="it-IT" b="0" u="none" strike="noStrike" dirty="0">
                <a:solidFill>
                  <a:srgbClr val="000000"/>
                </a:solidFill>
                <a:effectLst/>
                <a:latin typeface="Times New Roman" panose="02020603050405020304" pitchFamily="18" charset="0"/>
                <a:cs typeface="Times New Roman" panose="02020603050405020304" pitchFamily="18" charset="0"/>
              </a:rPr>
              <a:t> 2.2 e le linee guida per le discipline STEM.</a:t>
            </a:r>
          </a:p>
          <a:p>
            <a:pPr algn="just"/>
            <a:endParaRPr lang="it-IT" b="0" u="none" strike="noStrike" dirty="0">
              <a:solidFill>
                <a:srgbClr val="000000"/>
              </a:solidFill>
              <a:effectLst/>
              <a:latin typeface="Times New Roman" panose="02020603050405020304" pitchFamily="18" charset="0"/>
              <a:cs typeface="Times New Roman" panose="02020603050405020304" pitchFamily="18" charset="0"/>
            </a:endParaRPr>
          </a:p>
          <a:p>
            <a:pPr algn="just"/>
            <a:r>
              <a:rPr lang="it-IT" b="0" u="none" strike="noStrike" dirty="0">
                <a:solidFill>
                  <a:srgbClr val="000000"/>
                </a:solidFill>
                <a:effectLst/>
                <a:latin typeface="Times New Roman" panose="02020603050405020304" pitchFamily="18" charset="0"/>
                <a:cs typeface="Times New Roman" panose="02020603050405020304" pitchFamily="18" charset="0"/>
              </a:rPr>
              <a:t>processo di </a:t>
            </a:r>
            <a:r>
              <a:rPr lang="it-IT" b="1" u="none" strike="noStrike" dirty="0">
                <a:solidFill>
                  <a:srgbClr val="000000"/>
                </a:solidFill>
                <a:effectLst/>
                <a:latin typeface="Times New Roman" panose="02020603050405020304" pitchFamily="18" charset="0"/>
                <a:cs typeface="Times New Roman" panose="02020603050405020304" pitchFamily="18" charset="0"/>
              </a:rPr>
              <a:t>progettazione di attività didattiche efficaci </a:t>
            </a:r>
            <a:r>
              <a:rPr lang="it-IT" b="0" u="none" strike="noStrike" dirty="0">
                <a:solidFill>
                  <a:srgbClr val="000000"/>
                </a:solidFill>
                <a:effectLst/>
                <a:latin typeface="Times New Roman" panose="02020603050405020304" pitchFamily="18" charset="0"/>
                <a:cs typeface="Times New Roman" panose="02020603050405020304" pitchFamily="18" charset="0"/>
              </a:rPr>
              <a:t>che integrino le tecnologie digitali con metodologie innovative, così da contribuire a facilitare l’apprendimento degli studenti e la piena l’inclusione, fornendo anche uno sguardo agli strumenti di monitoraggio, valutazione e autovalutazione dell’apprendimento.</a:t>
            </a:r>
            <a:endParaRPr lang="it-IT" b="1" u="sng" dirty="0">
              <a:effectLst/>
              <a:latin typeface="Times New Roman" panose="02020603050405020304" pitchFamily="18" charset="0"/>
              <a:cs typeface="Times New Roman" panose="02020603050405020304" pitchFamily="18" charset="0"/>
            </a:endParaRPr>
          </a:p>
        </p:txBody>
      </p:sp>
      <p:sp>
        <p:nvSpPr>
          <p:cNvPr id="17" name="CasellaDiTesto 16">
            <a:extLst>
              <a:ext uri="{FF2B5EF4-FFF2-40B4-BE49-F238E27FC236}">
                <a16:creationId xmlns:a16="http://schemas.microsoft.com/office/drawing/2014/main" id="{F052DE9C-4B4D-9A32-C380-203CA8FAADC7}"/>
              </a:ext>
            </a:extLst>
          </p:cNvPr>
          <p:cNvSpPr txBox="1"/>
          <p:nvPr/>
        </p:nvSpPr>
        <p:spPr>
          <a:xfrm>
            <a:off x="4288447" y="4529098"/>
            <a:ext cx="6094476" cy="369332"/>
          </a:xfrm>
          <a:prstGeom prst="rect">
            <a:avLst/>
          </a:prstGeom>
          <a:noFill/>
        </p:spPr>
        <p:txBody>
          <a:bodyPr wrap="square">
            <a:spAutoFit/>
          </a:bodyPr>
          <a:lstStyle/>
          <a:p>
            <a:r>
              <a:rPr lang="it-IT" sz="1800" b="1" i="1" u="none" strike="noStrike" baseline="0" dirty="0">
                <a:solidFill>
                  <a:srgbClr val="323232"/>
                </a:solidFill>
                <a:latin typeface="Arial" panose="020B0604020202020204" pitchFamily="34" charset="0"/>
              </a:rPr>
              <a:t>Laboratorio come luogo di innovazione did</a:t>
            </a:r>
            <a:r>
              <a:rPr lang="it-IT" sz="1800" b="1" i="0" u="none" strike="noStrike" baseline="0" dirty="0">
                <a:solidFill>
                  <a:srgbClr val="323232"/>
                </a:solidFill>
                <a:latin typeface="Arial" panose="020B0604020202020204" pitchFamily="34" charset="0"/>
              </a:rPr>
              <a:t>attica</a:t>
            </a:r>
            <a:endParaRPr lang="it-IT" dirty="0"/>
          </a:p>
        </p:txBody>
      </p:sp>
      <p:pic>
        <p:nvPicPr>
          <p:cNvPr id="19" name="Immagine 18">
            <a:extLst>
              <a:ext uri="{FF2B5EF4-FFF2-40B4-BE49-F238E27FC236}">
                <a16:creationId xmlns:a16="http://schemas.microsoft.com/office/drawing/2014/main" id="{38356747-7412-50FA-9F24-BD50EB4807DC}"/>
              </a:ext>
            </a:extLst>
          </p:cNvPr>
          <p:cNvPicPr>
            <a:picLocks noChangeAspect="1"/>
          </p:cNvPicPr>
          <p:nvPr/>
        </p:nvPicPr>
        <p:blipFill>
          <a:blip r:embed="rId4"/>
          <a:stretch>
            <a:fillRect/>
          </a:stretch>
        </p:blipFill>
        <p:spPr>
          <a:xfrm>
            <a:off x="667512" y="2545657"/>
            <a:ext cx="2793188" cy="1499444"/>
          </a:xfrm>
          <a:prstGeom prst="rect">
            <a:avLst/>
          </a:prstGeom>
        </p:spPr>
      </p:pic>
      <p:pic>
        <p:nvPicPr>
          <p:cNvPr id="23" name="Immagine 22">
            <a:extLst>
              <a:ext uri="{FF2B5EF4-FFF2-40B4-BE49-F238E27FC236}">
                <a16:creationId xmlns:a16="http://schemas.microsoft.com/office/drawing/2014/main" id="{4C63E4C0-36D5-D2E9-94AE-1ED6EF0FE08E}"/>
              </a:ext>
            </a:extLst>
          </p:cNvPr>
          <p:cNvPicPr>
            <a:picLocks noChangeAspect="1"/>
          </p:cNvPicPr>
          <p:nvPr/>
        </p:nvPicPr>
        <p:blipFill>
          <a:blip r:embed="rId5"/>
          <a:stretch>
            <a:fillRect/>
          </a:stretch>
        </p:blipFill>
        <p:spPr>
          <a:xfrm>
            <a:off x="932688" y="4529098"/>
            <a:ext cx="3285506" cy="1672264"/>
          </a:xfrm>
          <a:prstGeom prst="rect">
            <a:avLst/>
          </a:prstGeom>
        </p:spPr>
      </p:pic>
    </p:spTree>
    <p:extLst>
      <p:ext uri="{BB962C8B-B14F-4D97-AF65-F5344CB8AC3E}">
        <p14:creationId xmlns:p14="http://schemas.microsoft.com/office/powerpoint/2010/main" val="163573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DD410-403C-7309-0AD8-2A7DC575A0DD}"/>
            </a:ext>
          </a:extLst>
        </p:cNvPr>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24B3B3A1-B2B4-5380-D277-4F0973457B30}"/>
              </a:ext>
            </a:extLst>
          </p:cNvPr>
          <p:cNvSpPr>
            <a:spLocks noGrp="1"/>
          </p:cNvSpPr>
          <p:nvPr>
            <p:ph type="sldNum" sz="quarter" idx="12"/>
          </p:nvPr>
        </p:nvSpPr>
        <p:spPr/>
        <p:txBody>
          <a:bodyPr/>
          <a:lstStyle/>
          <a:p>
            <a:fld id="{6D22F896-40B5-4ADD-8801-0D06FADFA095}" type="slidenum">
              <a:rPr lang="en-US" smtClean="0"/>
              <a:t>13</a:t>
            </a:fld>
            <a:endParaRPr lang="en-US" dirty="0"/>
          </a:p>
        </p:txBody>
      </p:sp>
      <p:sp>
        <p:nvSpPr>
          <p:cNvPr id="7" name="Segnaposto piè di pagina 4">
            <a:extLst>
              <a:ext uri="{FF2B5EF4-FFF2-40B4-BE49-F238E27FC236}">
                <a16:creationId xmlns:a16="http://schemas.microsoft.com/office/drawing/2014/main" id="{7E96D084-8E6C-3DE9-876A-6C1C0D86943C}"/>
              </a:ext>
            </a:extLst>
          </p:cNvPr>
          <p:cNvSpPr txBox="1">
            <a:spLocks/>
          </p:cNvSpPr>
          <p:nvPr/>
        </p:nvSpPr>
        <p:spPr>
          <a:xfrm>
            <a:off x="1809076" y="6459785"/>
            <a:ext cx="8573847" cy="357923"/>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it-IT" sz="1600" b="1" dirty="0">
                <a:solidFill>
                  <a:schemeClr val="bg1"/>
                </a:solidFill>
                <a:latin typeface="Baskerville Old Face" panose="02020602080505020303" pitchFamily="18" charset="0"/>
              </a:rPr>
              <a:t>Gemma </a:t>
            </a:r>
            <a:r>
              <a:rPr lang="it-IT" sz="1600" b="1" dirty="0" err="1">
                <a:solidFill>
                  <a:schemeClr val="bg1"/>
                </a:solidFill>
                <a:latin typeface="Baskerville Old Face" panose="02020602080505020303" pitchFamily="18" charset="0"/>
              </a:rPr>
              <a:t>Faraco</a:t>
            </a:r>
            <a:r>
              <a:rPr lang="it-IT" sz="1600" b="1" dirty="0">
                <a:solidFill>
                  <a:schemeClr val="bg1"/>
                </a:solidFill>
                <a:latin typeface="Baskerville Old Face" panose="02020602080505020303" pitchFamily="18" charset="0"/>
              </a:rPr>
              <a:t> - Dirigente Scolastico Scuola Polo Ambito 4 CS - 0006 CAL</a:t>
            </a:r>
            <a:endParaRPr lang="en-US" sz="1600" b="1" dirty="0">
              <a:solidFill>
                <a:schemeClr val="bg1"/>
              </a:solidFill>
              <a:latin typeface="Baskerville Old Face" panose="02020602080505020303" pitchFamily="18" charset="0"/>
            </a:endParaRPr>
          </a:p>
        </p:txBody>
      </p:sp>
      <p:pic>
        <p:nvPicPr>
          <p:cNvPr id="9" name="Immagine 8">
            <a:extLst>
              <a:ext uri="{FF2B5EF4-FFF2-40B4-BE49-F238E27FC236}">
                <a16:creationId xmlns:a16="http://schemas.microsoft.com/office/drawing/2014/main" id="{5A17B331-C799-93FA-0694-95DC51490D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4195" y="182362"/>
            <a:ext cx="1276065" cy="1158635"/>
          </a:xfrm>
          <a:prstGeom prst="rect">
            <a:avLst/>
          </a:prstGeom>
        </p:spPr>
      </p:pic>
      <p:pic>
        <p:nvPicPr>
          <p:cNvPr id="11" name="Immagine 10">
            <a:extLst>
              <a:ext uri="{FF2B5EF4-FFF2-40B4-BE49-F238E27FC236}">
                <a16:creationId xmlns:a16="http://schemas.microsoft.com/office/drawing/2014/main" id="{E8364654-2561-D97E-90BD-697F16EFBF11}"/>
              </a:ext>
            </a:extLst>
          </p:cNvPr>
          <p:cNvPicPr>
            <a:picLocks noChangeAspect="1"/>
          </p:cNvPicPr>
          <p:nvPr/>
        </p:nvPicPr>
        <p:blipFill>
          <a:blip r:embed="rId3"/>
          <a:stretch>
            <a:fillRect/>
          </a:stretch>
        </p:blipFill>
        <p:spPr>
          <a:xfrm>
            <a:off x="9221005" y="103669"/>
            <a:ext cx="1238984" cy="1232463"/>
          </a:xfrm>
          <a:prstGeom prst="rect">
            <a:avLst/>
          </a:prstGeom>
        </p:spPr>
      </p:pic>
      <p:sp>
        <p:nvSpPr>
          <p:cNvPr id="5" name="CasellaDiTesto 4">
            <a:extLst>
              <a:ext uri="{FF2B5EF4-FFF2-40B4-BE49-F238E27FC236}">
                <a16:creationId xmlns:a16="http://schemas.microsoft.com/office/drawing/2014/main" id="{F1CA447A-A937-8771-B54E-37C7285CD507}"/>
              </a:ext>
            </a:extLst>
          </p:cNvPr>
          <p:cNvSpPr txBox="1"/>
          <p:nvPr/>
        </p:nvSpPr>
        <p:spPr>
          <a:xfrm>
            <a:off x="596646" y="431554"/>
            <a:ext cx="6094476" cy="369332"/>
          </a:xfrm>
          <a:prstGeom prst="rect">
            <a:avLst/>
          </a:prstGeom>
          <a:noFill/>
        </p:spPr>
        <p:txBody>
          <a:bodyPr wrap="square">
            <a:spAutoFit/>
          </a:bodyPr>
          <a:lstStyle/>
          <a:p>
            <a:r>
              <a:rPr lang="it-IT" dirty="0">
                <a:highlight>
                  <a:srgbClr val="00FF00"/>
                </a:highlight>
                <a:latin typeface="Times New Roman" panose="02020603050405020304" pitchFamily="18" charset="0"/>
                <a:cs typeface="Times New Roman" panose="02020603050405020304" pitchFamily="18" charset="0"/>
              </a:rPr>
              <a:t>Buone pratiche di didattiche disciplinari</a:t>
            </a:r>
            <a:endParaRPr lang="it-IT" dirty="0">
              <a:highlight>
                <a:srgbClr val="00FF00"/>
              </a:highlight>
            </a:endParaRPr>
          </a:p>
        </p:txBody>
      </p:sp>
      <p:sp>
        <p:nvSpPr>
          <p:cNvPr id="8" name="CasellaDiTesto 7">
            <a:extLst>
              <a:ext uri="{FF2B5EF4-FFF2-40B4-BE49-F238E27FC236}">
                <a16:creationId xmlns:a16="http://schemas.microsoft.com/office/drawing/2014/main" id="{B57B04FB-3912-CB29-88BF-6508A3CC4467}"/>
              </a:ext>
            </a:extLst>
          </p:cNvPr>
          <p:cNvSpPr txBox="1"/>
          <p:nvPr/>
        </p:nvSpPr>
        <p:spPr>
          <a:xfrm>
            <a:off x="304038" y="2449549"/>
            <a:ext cx="6310927" cy="2585323"/>
          </a:xfrm>
          <a:prstGeom prst="rect">
            <a:avLst/>
          </a:prstGeom>
          <a:noFill/>
        </p:spPr>
        <p:txBody>
          <a:bodyPr wrap="square">
            <a:spAutoFit/>
          </a:bodyPr>
          <a:lstStyle/>
          <a:p>
            <a:pPr marL="285750" indent="-285750" algn="just">
              <a:buFont typeface="Wingdings" panose="05000000000000000000" pitchFamily="2" charset="2"/>
              <a:buChar char="q"/>
            </a:pPr>
            <a:r>
              <a:rPr lang="it-IT" dirty="0">
                <a:latin typeface="Times New Roman" panose="02020603050405020304" pitchFamily="18" charset="0"/>
                <a:cs typeface="Times New Roman" panose="02020603050405020304" pitchFamily="18" charset="0"/>
              </a:rPr>
              <a:t>promozione del benessere in classe (non può esistere apprendimento senza relazione)</a:t>
            </a:r>
          </a:p>
          <a:p>
            <a:pPr marL="285750" indent="-285750" algn="just">
              <a:buFont typeface="Wingdings" panose="05000000000000000000" pitchFamily="2" charset="2"/>
              <a:buChar char="q"/>
            </a:pPr>
            <a:r>
              <a:rPr lang="it-IT" dirty="0">
                <a:latin typeface="Times New Roman" panose="02020603050405020304" pitchFamily="18" charset="0"/>
                <a:cs typeface="Times New Roman" panose="02020603050405020304" pitchFamily="18" charset="0"/>
              </a:rPr>
              <a:t>promozione della padronanza della lingua (la competenza comunicativa contribuisce allo sviluppo di un pensiero logico e creativo e costituisce il primo strumento di accesso ai saperi)</a:t>
            </a:r>
          </a:p>
          <a:p>
            <a:pPr marL="285750" indent="-285750" algn="just">
              <a:buFont typeface="Wingdings" panose="05000000000000000000" pitchFamily="2" charset="2"/>
              <a:buChar char="q"/>
            </a:pPr>
            <a:r>
              <a:rPr lang="it-IT" dirty="0">
                <a:latin typeface="Times New Roman" panose="02020603050405020304" pitchFamily="18" charset="0"/>
                <a:cs typeface="Times New Roman" panose="02020603050405020304" pitchFamily="18" charset="0"/>
              </a:rPr>
              <a:t>promozione della comprensione (interazione tra informazioni fornite da un testo e le conoscenze che già si hanno)</a:t>
            </a:r>
          </a:p>
          <a:p>
            <a:pPr marL="285750" indent="-285750" algn="just">
              <a:buFont typeface="Wingdings" panose="05000000000000000000" pitchFamily="2" charset="2"/>
              <a:buChar char="q"/>
            </a:pPr>
            <a:r>
              <a:rPr lang="it-IT" dirty="0">
                <a:latin typeface="Times New Roman" panose="02020603050405020304" pitchFamily="18" charset="0"/>
                <a:cs typeface="Times New Roman" panose="02020603050405020304" pitchFamily="18" charset="0"/>
              </a:rPr>
              <a:t>promozione di autostima e di autonomia</a:t>
            </a:r>
          </a:p>
          <a:p>
            <a:pPr marL="285750" indent="-285750" algn="just">
              <a:buFont typeface="Wingdings" panose="05000000000000000000" pitchFamily="2" charset="2"/>
              <a:buChar char="q"/>
            </a:pPr>
            <a:r>
              <a:rPr lang="it-IT" dirty="0">
                <a:latin typeface="Times New Roman" panose="02020603050405020304" pitchFamily="18" charset="0"/>
                <a:cs typeface="Times New Roman" panose="02020603050405020304" pitchFamily="18" charset="0"/>
              </a:rPr>
              <a:t>promozione della riflessività</a:t>
            </a:r>
          </a:p>
        </p:txBody>
      </p:sp>
      <p:sp>
        <p:nvSpPr>
          <p:cNvPr id="13" name="CasellaDiTesto 12">
            <a:extLst>
              <a:ext uri="{FF2B5EF4-FFF2-40B4-BE49-F238E27FC236}">
                <a16:creationId xmlns:a16="http://schemas.microsoft.com/office/drawing/2014/main" id="{E45131DA-2018-6414-B48F-DF2F8021E8F4}"/>
              </a:ext>
            </a:extLst>
          </p:cNvPr>
          <p:cNvSpPr txBox="1"/>
          <p:nvPr/>
        </p:nvSpPr>
        <p:spPr>
          <a:xfrm>
            <a:off x="6800892" y="3151978"/>
            <a:ext cx="4922415" cy="2693045"/>
          </a:xfrm>
          <a:prstGeom prst="rect">
            <a:avLst/>
          </a:prstGeom>
          <a:solidFill>
            <a:srgbClr val="FFC000"/>
          </a:solidFill>
        </p:spPr>
        <p:txBody>
          <a:bodyPr wrap="square">
            <a:spAutoFit/>
          </a:bodyPr>
          <a:lstStyle/>
          <a:p>
            <a:pPr algn="just" rtl="0">
              <a:spcBef>
                <a:spcPts val="1200"/>
              </a:spcBef>
            </a:pPr>
            <a:r>
              <a:rPr lang="it-IT" dirty="0">
                <a:solidFill>
                  <a:srgbClr val="212121"/>
                </a:solidFill>
                <a:latin typeface="Times New Roman" panose="02020603050405020304" pitchFamily="18" charset="0"/>
                <a:cs typeface="Times New Roman" panose="02020603050405020304" pitchFamily="18" charset="0"/>
              </a:rPr>
              <a:t>F</a:t>
            </a:r>
            <a:r>
              <a:rPr lang="it-IT" sz="1800" b="0" i="0" dirty="0">
                <a:solidFill>
                  <a:srgbClr val="212121"/>
                </a:solidFill>
                <a:effectLst/>
                <a:latin typeface="Times New Roman" panose="02020603050405020304" pitchFamily="18" charset="0"/>
                <a:cs typeface="Times New Roman" panose="02020603050405020304" pitchFamily="18" charset="0"/>
              </a:rPr>
              <a:t>attori che rendono significativo l’apprendimento </a:t>
            </a:r>
            <a:endParaRPr lang="it-IT" b="0" i="0" dirty="0">
              <a:solidFill>
                <a:srgbClr val="212121"/>
              </a:solidFill>
              <a:effectLst/>
              <a:latin typeface="Times New Roman" panose="02020603050405020304" pitchFamily="18" charset="0"/>
              <a:cs typeface="Times New Roman" panose="02020603050405020304" pitchFamily="18" charset="0"/>
            </a:endParaRPr>
          </a:p>
          <a:p>
            <a:pPr marL="0" indent="0" algn="l" rtl="0">
              <a:spcBef>
                <a:spcPts val="450"/>
              </a:spcBef>
              <a:buFont typeface="Arial" panose="020B0604020202020204" pitchFamily="34" charset="0"/>
              <a:buChar char="•"/>
            </a:pPr>
            <a:r>
              <a:rPr lang="it-IT" sz="1800" b="1" i="1" dirty="0">
                <a:solidFill>
                  <a:srgbClr val="212121"/>
                </a:solidFill>
                <a:effectLst/>
                <a:latin typeface="Times New Roman" panose="02020603050405020304" pitchFamily="18" charset="0"/>
                <a:cs typeface="Times New Roman" panose="02020603050405020304" pitchFamily="18" charset="0"/>
              </a:rPr>
              <a:t>Emozione - curiosità, piacere della scoperta, soddisfazione del risultato</a:t>
            </a:r>
            <a:endParaRPr lang="it-IT" sz="1600" b="0" i="0" dirty="0">
              <a:solidFill>
                <a:srgbClr val="212121"/>
              </a:solidFill>
              <a:effectLst/>
              <a:latin typeface="Times New Roman" panose="02020603050405020304" pitchFamily="18" charset="0"/>
              <a:cs typeface="Times New Roman" panose="02020603050405020304" pitchFamily="18" charset="0"/>
            </a:endParaRPr>
          </a:p>
          <a:p>
            <a:pPr marL="0" indent="0" algn="l" rtl="0">
              <a:spcBef>
                <a:spcPts val="450"/>
              </a:spcBef>
              <a:buFont typeface="Arial" panose="020B0604020202020204" pitchFamily="34" charset="0"/>
              <a:buChar char="•"/>
            </a:pPr>
            <a:r>
              <a:rPr lang="it-IT" sz="1800" b="1" i="1" dirty="0">
                <a:solidFill>
                  <a:srgbClr val="212121"/>
                </a:solidFill>
                <a:effectLst/>
                <a:latin typeface="Times New Roman" panose="02020603050405020304" pitchFamily="18" charset="0"/>
                <a:cs typeface="Times New Roman" panose="02020603050405020304" pitchFamily="18" charset="0"/>
              </a:rPr>
              <a:t>Motivazione Intrinseca</a:t>
            </a:r>
            <a:endParaRPr lang="it-IT" sz="1600" b="0" i="0" dirty="0">
              <a:solidFill>
                <a:srgbClr val="212121"/>
              </a:solidFill>
              <a:effectLst/>
              <a:latin typeface="Times New Roman" panose="02020603050405020304" pitchFamily="18" charset="0"/>
              <a:cs typeface="Times New Roman" panose="02020603050405020304" pitchFamily="18" charset="0"/>
            </a:endParaRPr>
          </a:p>
          <a:p>
            <a:pPr marL="0" indent="0" algn="l" rtl="0">
              <a:spcBef>
                <a:spcPts val="450"/>
              </a:spcBef>
              <a:buFont typeface="Arial" panose="020B0604020202020204" pitchFamily="34" charset="0"/>
              <a:buChar char="•"/>
            </a:pPr>
            <a:r>
              <a:rPr lang="it-IT" sz="1800" b="1" i="1" dirty="0">
                <a:solidFill>
                  <a:srgbClr val="212121"/>
                </a:solidFill>
                <a:effectLst/>
                <a:latin typeface="Times New Roman" panose="02020603050405020304" pitchFamily="18" charset="0"/>
                <a:cs typeface="Times New Roman" panose="02020603050405020304" pitchFamily="18" charset="0"/>
              </a:rPr>
              <a:t>Cognizione – costruzione della conoscenza</a:t>
            </a:r>
            <a:endParaRPr lang="it-IT" sz="1600" b="0" i="0" dirty="0">
              <a:solidFill>
                <a:srgbClr val="212121"/>
              </a:solidFill>
              <a:effectLst/>
              <a:latin typeface="Times New Roman" panose="02020603050405020304" pitchFamily="18" charset="0"/>
              <a:cs typeface="Times New Roman" panose="02020603050405020304" pitchFamily="18" charset="0"/>
            </a:endParaRPr>
          </a:p>
          <a:p>
            <a:pPr marL="0" indent="0" algn="l" rtl="0">
              <a:spcBef>
                <a:spcPts val="450"/>
              </a:spcBef>
              <a:buFont typeface="Arial" panose="020B0604020202020204" pitchFamily="34" charset="0"/>
              <a:buChar char="•"/>
            </a:pPr>
            <a:r>
              <a:rPr lang="it-IT" sz="1800" b="1" i="1" dirty="0">
                <a:solidFill>
                  <a:srgbClr val="212121"/>
                </a:solidFill>
                <a:effectLst/>
                <a:latin typeface="Times New Roman" panose="02020603050405020304" pitchFamily="18" charset="0"/>
                <a:cs typeface="Times New Roman" panose="02020603050405020304" pitchFamily="18" charset="0"/>
              </a:rPr>
              <a:t>Metacognizione – controllo e consapevolezza</a:t>
            </a:r>
            <a:endParaRPr lang="it-IT" sz="1600" b="0" i="0" dirty="0">
              <a:solidFill>
                <a:srgbClr val="212121"/>
              </a:solidFill>
              <a:effectLst/>
              <a:latin typeface="Times New Roman" panose="02020603050405020304" pitchFamily="18" charset="0"/>
              <a:cs typeface="Times New Roman" panose="02020603050405020304" pitchFamily="18" charset="0"/>
            </a:endParaRPr>
          </a:p>
          <a:p>
            <a:pPr marL="0" indent="0" algn="l" rtl="0">
              <a:spcBef>
                <a:spcPts val="450"/>
              </a:spcBef>
              <a:buFont typeface="Arial" panose="020B0604020202020204" pitchFamily="34" charset="0"/>
              <a:buChar char="•"/>
            </a:pPr>
            <a:r>
              <a:rPr lang="it-IT" sz="1800" b="1" i="1" dirty="0">
                <a:solidFill>
                  <a:srgbClr val="212121"/>
                </a:solidFill>
                <a:effectLst/>
                <a:latin typeface="Times New Roman" panose="02020603050405020304" pitchFamily="18" charset="0"/>
                <a:cs typeface="Times New Roman" panose="02020603050405020304" pitchFamily="18" charset="0"/>
              </a:rPr>
              <a:t>Cooperazione – condivisione e lavoro insieme</a:t>
            </a:r>
            <a:endParaRPr lang="it-IT" sz="1600" b="0" i="0" dirty="0">
              <a:solidFill>
                <a:srgbClr val="212121"/>
              </a:solidFill>
              <a:effectLst/>
              <a:latin typeface="Times New Roman" panose="02020603050405020304" pitchFamily="18" charset="0"/>
              <a:cs typeface="Times New Roman" panose="02020603050405020304" pitchFamily="18" charset="0"/>
            </a:endParaRPr>
          </a:p>
          <a:p>
            <a:pPr marL="0" indent="0" algn="l" rtl="0">
              <a:spcBef>
                <a:spcPts val="450"/>
              </a:spcBef>
              <a:buFont typeface="Arial" panose="020B0604020202020204" pitchFamily="34" charset="0"/>
              <a:buChar char="•"/>
            </a:pPr>
            <a:r>
              <a:rPr lang="it-IT" sz="1800" b="1" i="1" dirty="0">
                <a:solidFill>
                  <a:srgbClr val="212121"/>
                </a:solidFill>
                <a:effectLst/>
                <a:latin typeface="Times New Roman" panose="02020603050405020304" pitchFamily="18" charset="0"/>
                <a:cs typeface="Times New Roman" panose="02020603050405020304" pitchFamily="18" charset="0"/>
              </a:rPr>
              <a:t>Contesto – ambiente sfidante e accogliente</a:t>
            </a:r>
            <a:endParaRPr lang="it-IT" sz="1600" b="0" i="0" dirty="0">
              <a:solidFill>
                <a:srgbClr val="212121"/>
              </a:solidFill>
              <a:effectLst/>
              <a:latin typeface="Times New Roman" panose="02020603050405020304" pitchFamily="18" charset="0"/>
              <a:cs typeface="Times New Roman" panose="02020603050405020304" pitchFamily="18" charset="0"/>
            </a:endParaRPr>
          </a:p>
        </p:txBody>
      </p:sp>
      <p:sp>
        <p:nvSpPr>
          <p:cNvPr id="15" name="CasellaDiTesto 14">
            <a:extLst>
              <a:ext uri="{FF2B5EF4-FFF2-40B4-BE49-F238E27FC236}">
                <a16:creationId xmlns:a16="http://schemas.microsoft.com/office/drawing/2014/main" id="{215E8C86-8E49-59A4-DBC0-C2798DB9B4ED}"/>
              </a:ext>
            </a:extLst>
          </p:cNvPr>
          <p:cNvSpPr txBox="1"/>
          <p:nvPr/>
        </p:nvSpPr>
        <p:spPr>
          <a:xfrm>
            <a:off x="845042" y="943289"/>
            <a:ext cx="7283973" cy="646331"/>
          </a:xfrm>
          <a:prstGeom prst="rect">
            <a:avLst/>
          </a:prstGeom>
          <a:noFill/>
        </p:spPr>
        <p:txBody>
          <a:bodyPr wrap="square">
            <a:spAutoFit/>
          </a:bodyPr>
          <a:lstStyle/>
          <a:p>
            <a:pPr algn="just" rtl="0">
              <a:spcBef>
                <a:spcPts val="1200"/>
              </a:spcBef>
            </a:pPr>
            <a:r>
              <a:rPr lang="it-IT" sz="1800" b="0" i="0" dirty="0">
                <a:solidFill>
                  <a:srgbClr val="212121"/>
                </a:solidFill>
                <a:effectLst/>
                <a:latin typeface="Times New Roman" panose="02020603050405020304" pitchFamily="18" charset="0"/>
                <a:cs typeface="Times New Roman" panose="02020603050405020304" pitchFamily="18" charset="0"/>
              </a:rPr>
              <a:t>L' apprendimento è un insieme di processi mentali che permettono ad ogni individuo di </a:t>
            </a:r>
            <a:r>
              <a:rPr lang="it-IT" sz="1800" b="1" i="0" dirty="0">
                <a:solidFill>
                  <a:srgbClr val="212121"/>
                </a:solidFill>
                <a:effectLst/>
                <a:latin typeface="Times New Roman" panose="02020603050405020304" pitchFamily="18" charset="0"/>
                <a:cs typeface="Times New Roman" panose="02020603050405020304" pitchFamily="18" charset="0"/>
              </a:rPr>
              <a:t>AGIRE</a:t>
            </a:r>
            <a:r>
              <a:rPr lang="it-IT" sz="1800" b="0" i="0" dirty="0">
                <a:solidFill>
                  <a:srgbClr val="212121"/>
                </a:solidFill>
                <a:effectLst/>
                <a:latin typeface="Times New Roman" panose="02020603050405020304" pitchFamily="18" charset="0"/>
                <a:cs typeface="Times New Roman" panose="02020603050405020304" pitchFamily="18" charset="0"/>
              </a:rPr>
              <a:t> </a:t>
            </a:r>
            <a:r>
              <a:rPr lang="it-IT" sz="1800" b="1" i="0" dirty="0">
                <a:solidFill>
                  <a:srgbClr val="212121"/>
                </a:solidFill>
                <a:effectLst/>
                <a:latin typeface="Times New Roman" panose="02020603050405020304" pitchFamily="18" charset="0"/>
                <a:cs typeface="Times New Roman" panose="02020603050405020304" pitchFamily="18" charset="0"/>
              </a:rPr>
              <a:t>CONSAPEVOLMENTE</a:t>
            </a:r>
            <a:r>
              <a:rPr lang="it-IT" sz="1800" b="0" i="0" dirty="0">
                <a:solidFill>
                  <a:srgbClr val="212121"/>
                </a:solidFill>
                <a:effectLst/>
                <a:latin typeface="Times New Roman" panose="02020603050405020304" pitchFamily="18" charset="0"/>
                <a:cs typeface="Times New Roman" panose="02020603050405020304" pitchFamily="18" charset="0"/>
              </a:rPr>
              <a:t> nelle diverse situazioni. </a:t>
            </a:r>
            <a:endParaRPr lang="it-IT" b="0" i="0" dirty="0">
              <a:solidFill>
                <a:srgbClr val="212121"/>
              </a:solidFill>
              <a:effectLst/>
              <a:latin typeface="Times New Roman" panose="02020603050405020304" pitchFamily="18" charset="0"/>
              <a:cs typeface="Times New Roman" panose="02020603050405020304" pitchFamily="18" charset="0"/>
            </a:endParaRPr>
          </a:p>
        </p:txBody>
      </p:sp>
      <p:cxnSp>
        <p:nvCxnSpPr>
          <p:cNvPr id="17" name="Connettore a gomito 16">
            <a:extLst>
              <a:ext uri="{FF2B5EF4-FFF2-40B4-BE49-F238E27FC236}">
                <a16:creationId xmlns:a16="http://schemas.microsoft.com/office/drawing/2014/main" id="{8BA0178A-FCEA-6A7B-3E30-7BCD46FE48BF}"/>
              </a:ext>
            </a:extLst>
          </p:cNvPr>
          <p:cNvCxnSpPr>
            <a:cxnSpLocks/>
          </p:cNvCxnSpPr>
          <p:nvPr/>
        </p:nvCxnSpPr>
        <p:spPr>
          <a:xfrm rot="16200000" flipH="1">
            <a:off x="3088390" y="1794513"/>
            <a:ext cx="649215" cy="461773"/>
          </a:xfrm>
          <a:prstGeom prst="bentConnector3">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4792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462E5-E181-ECCD-964F-C0163E3ECCBE}"/>
            </a:ext>
          </a:extLst>
        </p:cNvPr>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B70FEDF2-E899-8549-B0C7-7D967F40C5EF}"/>
              </a:ext>
            </a:extLst>
          </p:cNvPr>
          <p:cNvSpPr>
            <a:spLocks noGrp="1"/>
          </p:cNvSpPr>
          <p:nvPr>
            <p:ph type="sldNum" sz="quarter" idx="12"/>
          </p:nvPr>
        </p:nvSpPr>
        <p:spPr/>
        <p:txBody>
          <a:bodyPr/>
          <a:lstStyle/>
          <a:p>
            <a:fld id="{6D22F896-40B5-4ADD-8801-0D06FADFA095}" type="slidenum">
              <a:rPr lang="en-US" smtClean="0"/>
              <a:t>14</a:t>
            </a:fld>
            <a:endParaRPr lang="en-US" dirty="0"/>
          </a:p>
        </p:txBody>
      </p:sp>
      <p:sp>
        <p:nvSpPr>
          <p:cNvPr id="7" name="Segnaposto piè di pagina 4">
            <a:extLst>
              <a:ext uri="{FF2B5EF4-FFF2-40B4-BE49-F238E27FC236}">
                <a16:creationId xmlns:a16="http://schemas.microsoft.com/office/drawing/2014/main" id="{2AB91CE2-2C26-5DCD-02D1-5C521B2A2580}"/>
              </a:ext>
            </a:extLst>
          </p:cNvPr>
          <p:cNvSpPr txBox="1">
            <a:spLocks/>
          </p:cNvSpPr>
          <p:nvPr/>
        </p:nvSpPr>
        <p:spPr>
          <a:xfrm>
            <a:off x="1809076" y="6459785"/>
            <a:ext cx="8573847" cy="357923"/>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it-IT" sz="1600" b="1" dirty="0">
                <a:solidFill>
                  <a:schemeClr val="bg1"/>
                </a:solidFill>
                <a:latin typeface="Baskerville Old Face" panose="02020602080505020303" pitchFamily="18" charset="0"/>
              </a:rPr>
              <a:t>Gemma </a:t>
            </a:r>
            <a:r>
              <a:rPr lang="it-IT" sz="1600" b="1" dirty="0" err="1">
                <a:solidFill>
                  <a:schemeClr val="bg1"/>
                </a:solidFill>
                <a:latin typeface="Baskerville Old Face" panose="02020602080505020303" pitchFamily="18" charset="0"/>
              </a:rPr>
              <a:t>Faraco</a:t>
            </a:r>
            <a:r>
              <a:rPr lang="it-IT" sz="1600" b="1" dirty="0">
                <a:solidFill>
                  <a:schemeClr val="bg1"/>
                </a:solidFill>
                <a:latin typeface="Baskerville Old Face" panose="02020602080505020303" pitchFamily="18" charset="0"/>
              </a:rPr>
              <a:t> - Dirigente Scolastico Scuola Polo Ambito 4 CS - 0006 CAL</a:t>
            </a:r>
            <a:endParaRPr lang="en-US" sz="1600" b="1" dirty="0">
              <a:solidFill>
                <a:schemeClr val="bg1"/>
              </a:solidFill>
              <a:latin typeface="Baskerville Old Face" panose="02020602080505020303" pitchFamily="18" charset="0"/>
            </a:endParaRPr>
          </a:p>
        </p:txBody>
      </p:sp>
      <p:pic>
        <p:nvPicPr>
          <p:cNvPr id="9" name="Immagine 8">
            <a:extLst>
              <a:ext uri="{FF2B5EF4-FFF2-40B4-BE49-F238E27FC236}">
                <a16:creationId xmlns:a16="http://schemas.microsoft.com/office/drawing/2014/main" id="{DED41923-6A05-0F72-3956-2D55EF6608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4195" y="182362"/>
            <a:ext cx="1276065" cy="1158635"/>
          </a:xfrm>
          <a:prstGeom prst="rect">
            <a:avLst/>
          </a:prstGeom>
        </p:spPr>
      </p:pic>
      <p:pic>
        <p:nvPicPr>
          <p:cNvPr id="11" name="Immagine 10">
            <a:extLst>
              <a:ext uri="{FF2B5EF4-FFF2-40B4-BE49-F238E27FC236}">
                <a16:creationId xmlns:a16="http://schemas.microsoft.com/office/drawing/2014/main" id="{183D68E8-69B5-F247-CFBE-B9FC56DD00E6}"/>
              </a:ext>
            </a:extLst>
          </p:cNvPr>
          <p:cNvPicPr>
            <a:picLocks noChangeAspect="1"/>
          </p:cNvPicPr>
          <p:nvPr/>
        </p:nvPicPr>
        <p:blipFill>
          <a:blip r:embed="rId3"/>
          <a:stretch>
            <a:fillRect/>
          </a:stretch>
        </p:blipFill>
        <p:spPr>
          <a:xfrm>
            <a:off x="9221005" y="103669"/>
            <a:ext cx="1238984" cy="1232463"/>
          </a:xfrm>
          <a:prstGeom prst="rect">
            <a:avLst/>
          </a:prstGeom>
        </p:spPr>
      </p:pic>
      <p:sp>
        <p:nvSpPr>
          <p:cNvPr id="4" name="CasellaDiTesto 3">
            <a:extLst>
              <a:ext uri="{FF2B5EF4-FFF2-40B4-BE49-F238E27FC236}">
                <a16:creationId xmlns:a16="http://schemas.microsoft.com/office/drawing/2014/main" id="{7B050DE3-815C-E37A-5179-BD3BE22D1642}"/>
              </a:ext>
            </a:extLst>
          </p:cNvPr>
          <p:cNvSpPr txBox="1"/>
          <p:nvPr/>
        </p:nvSpPr>
        <p:spPr>
          <a:xfrm>
            <a:off x="210312" y="123837"/>
            <a:ext cx="8657082" cy="646331"/>
          </a:xfrm>
          <a:prstGeom prst="rect">
            <a:avLst/>
          </a:prstGeom>
          <a:noFill/>
        </p:spPr>
        <p:txBody>
          <a:bodyPr wrap="square">
            <a:spAutoFit/>
          </a:bodyPr>
          <a:lstStyle/>
          <a:p>
            <a:pPr algn="just"/>
            <a:r>
              <a:rPr lang="it-IT" dirty="0">
                <a:highlight>
                  <a:srgbClr val="00FF00"/>
                </a:highlight>
                <a:latin typeface="Times New Roman" panose="02020603050405020304" pitchFamily="18" charset="0"/>
                <a:cs typeface="Times New Roman" panose="02020603050405020304" pitchFamily="18" charset="0"/>
              </a:rPr>
              <a:t>gestione della classe e dinamiche relazionali, con particolare riferimento alla prevenzione dei fenomeni di violenza, bullismo e cyberbullismo, discriminazioni</a:t>
            </a:r>
          </a:p>
        </p:txBody>
      </p:sp>
      <p:sp>
        <p:nvSpPr>
          <p:cNvPr id="6" name="CasellaDiTesto 5">
            <a:extLst>
              <a:ext uri="{FF2B5EF4-FFF2-40B4-BE49-F238E27FC236}">
                <a16:creationId xmlns:a16="http://schemas.microsoft.com/office/drawing/2014/main" id="{3183713E-E18F-D04E-8BD0-F63D94ADCF8B}"/>
              </a:ext>
            </a:extLst>
          </p:cNvPr>
          <p:cNvSpPr txBox="1"/>
          <p:nvPr/>
        </p:nvSpPr>
        <p:spPr>
          <a:xfrm>
            <a:off x="250921" y="1013398"/>
            <a:ext cx="8970084" cy="1200329"/>
          </a:xfrm>
          <a:prstGeom prst="rect">
            <a:avLst/>
          </a:prstGeom>
          <a:noFill/>
        </p:spPr>
        <p:txBody>
          <a:bodyPr wrap="square">
            <a:spAutoFit/>
          </a:bodyPr>
          <a:lstStyle/>
          <a:p>
            <a:pPr marL="285750" indent="-285750" algn="just">
              <a:buFont typeface="Wingdings" panose="05000000000000000000" pitchFamily="2" charset="2"/>
              <a:buChar char="Ø"/>
            </a:pPr>
            <a:r>
              <a:rPr lang="it-IT" dirty="0">
                <a:latin typeface="Times New Roman" panose="02020603050405020304" pitchFamily="18" charset="0"/>
                <a:cs typeface="Times New Roman" panose="02020603050405020304" pitchFamily="18" charset="0"/>
              </a:rPr>
              <a:t>Gestione della classe è fattore determinante per l’apprendimento da valutare sin dalla fase di progettazione del percorso di apprendimento, e i</a:t>
            </a:r>
            <a:r>
              <a:rPr lang="it-IT" dirty="0"/>
              <a:t>nclude tutto quanto bisogna mettere in atto per promuovere il coinvolgimento degli studenti </a:t>
            </a:r>
          </a:p>
          <a:p>
            <a:pPr marL="285750" indent="-285750" algn="just">
              <a:buFont typeface="Wingdings" panose="05000000000000000000" pitchFamily="2" charset="2"/>
              <a:buChar char="Ø"/>
            </a:pPr>
            <a:endParaRPr lang="it-IT" dirty="0"/>
          </a:p>
        </p:txBody>
      </p:sp>
      <p:sp>
        <p:nvSpPr>
          <p:cNvPr id="18" name="CasellaDiTesto 17">
            <a:extLst>
              <a:ext uri="{FF2B5EF4-FFF2-40B4-BE49-F238E27FC236}">
                <a16:creationId xmlns:a16="http://schemas.microsoft.com/office/drawing/2014/main" id="{F3FEC2FE-E0B7-5A4D-C4C4-21D8CE6B2781}"/>
              </a:ext>
            </a:extLst>
          </p:cNvPr>
          <p:cNvSpPr txBox="1"/>
          <p:nvPr/>
        </p:nvSpPr>
        <p:spPr>
          <a:xfrm>
            <a:off x="2116117" y="2336442"/>
            <a:ext cx="7104888" cy="1477328"/>
          </a:xfrm>
          <a:prstGeom prst="rect">
            <a:avLst/>
          </a:prstGeom>
          <a:noFill/>
        </p:spPr>
        <p:txBody>
          <a:bodyPr wrap="square">
            <a:spAutoFit/>
          </a:bodyPr>
          <a:lstStyle/>
          <a:p>
            <a:pPr marL="342900" indent="-342900">
              <a:buFont typeface="+mj-lt"/>
              <a:buAutoNum type="arabicPeriod"/>
            </a:pPr>
            <a:r>
              <a:rPr lang="it-IT" dirty="0">
                <a:latin typeface="Times New Roman" panose="02020603050405020304" pitchFamily="18" charset="0"/>
                <a:cs typeface="Times New Roman" panose="02020603050405020304" pitchFamily="18" charset="0"/>
              </a:rPr>
              <a:t>Utilizzare metodologie idonee a creare una significativa relazione tra pari e con gli adulti</a:t>
            </a:r>
          </a:p>
          <a:p>
            <a:pPr marL="342900" indent="-342900">
              <a:buFont typeface="+mj-lt"/>
              <a:buAutoNum type="arabicPeriod"/>
            </a:pPr>
            <a:r>
              <a:rPr lang="it-IT" dirty="0">
                <a:latin typeface="Times New Roman" panose="02020603050405020304" pitchFamily="18" charset="0"/>
                <a:cs typeface="Times New Roman" panose="02020603050405020304" pitchFamily="18" charset="0"/>
              </a:rPr>
              <a:t>Curare la comunicazione</a:t>
            </a:r>
          </a:p>
          <a:p>
            <a:pPr marL="342900" indent="-342900">
              <a:buFont typeface="+mj-lt"/>
              <a:buAutoNum type="arabicPeriod"/>
            </a:pPr>
            <a:r>
              <a:rPr lang="it-IT" dirty="0">
                <a:latin typeface="Times New Roman" panose="02020603050405020304" pitchFamily="18" charset="0"/>
                <a:cs typeface="Times New Roman" panose="02020603050405020304" pitchFamily="18" charset="0"/>
              </a:rPr>
              <a:t>Ricercare soluzioni efficaci per risolvere le “criticità” più ricorrenti all’interno del gruppo</a:t>
            </a:r>
          </a:p>
        </p:txBody>
      </p:sp>
      <p:sp>
        <p:nvSpPr>
          <p:cNvPr id="19" name="CasellaDiTesto 18">
            <a:extLst>
              <a:ext uri="{FF2B5EF4-FFF2-40B4-BE49-F238E27FC236}">
                <a16:creationId xmlns:a16="http://schemas.microsoft.com/office/drawing/2014/main" id="{304F8510-4E50-6376-9311-AFF03FA1500B}"/>
              </a:ext>
            </a:extLst>
          </p:cNvPr>
          <p:cNvSpPr txBox="1"/>
          <p:nvPr/>
        </p:nvSpPr>
        <p:spPr>
          <a:xfrm>
            <a:off x="210312" y="2029061"/>
            <a:ext cx="1810512" cy="369332"/>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Alcuni consigli:</a:t>
            </a:r>
          </a:p>
        </p:txBody>
      </p:sp>
      <p:sp>
        <p:nvSpPr>
          <p:cNvPr id="21" name="CasellaDiTesto 20">
            <a:extLst>
              <a:ext uri="{FF2B5EF4-FFF2-40B4-BE49-F238E27FC236}">
                <a16:creationId xmlns:a16="http://schemas.microsoft.com/office/drawing/2014/main" id="{0BB8F4C5-5B14-4293-7259-F899AF540871}"/>
              </a:ext>
            </a:extLst>
          </p:cNvPr>
          <p:cNvSpPr txBox="1"/>
          <p:nvPr/>
        </p:nvSpPr>
        <p:spPr>
          <a:xfrm>
            <a:off x="366178" y="4285585"/>
            <a:ext cx="9884246" cy="1754326"/>
          </a:xfrm>
          <a:prstGeom prst="rect">
            <a:avLst/>
          </a:prstGeom>
          <a:solidFill>
            <a:srgbClr val="FFC000"/>
          </a:solidFill>
        </p:spPr>
        <p:txBody>
          <a:bodyPr wrap="square">
            <a:spAutoFit/>
          </a:bodyPr>
          <a:lstStyle/>
          <a:p>
            <a:r>
              <a:rPr lang="it-IT" sz="1200" dirty="0">
                <a:latin typeface="Times New Roman" panose="02020603050405020304" pitchFamily="18" charset="0"/>
                <a:cs typeface="Times New Roman" panose="02020603050405020304" pitchFamily="18" charset="0"/>
              </a:rPr>
              <a:t>“Per gestire la classe sono molto efficaci le strategie di tipo non verbale. Un bravo docente usa il proprio corpo per comunicare comportamenti positivi, per scoraggiare e correggere quelli negativi, per prevenire azioni pericolose. La postura eretta e l’incedere sicuro comunicano fiducia ed efficienza; stare in piedi e camminare tra i banchi induce gli alunni a un comportamento adeguato. L’espressione facciale è uno strumento che permette di comunicare velocemente messaggi diversi: sconcerto e rammarico per un comportamento scorretto, approvazione e complicità per un comportamento positivo, etc. Il contatto oculare è efficace per confermare, bloccare e ammonire. L’insegnante formula una domanda alla classe e, allo stesso momento, alza la mano ponendosi come modello da imitare. Durante un compito o un’esercitazione, il docente esercita il controllo prossimale. Si pone di lato all’alunno distratto, evita il contatto oculare e aspetta che questo passi da distratto a neutro e da neutro a concentrato. Poi si allontana. Passeggiare lentamente tra i banchi mentre gli alunni sono impegnati in un compito, in una esercitazione o in un’attività di laboratorio li induce a stare tranquilli e lavorare con calma.” </a:t>
            </a:r>
          </a:p>
          <a:p>
            <a:r>
              <a:rPr lang="it-IT" sz="1200" dirty="0">
                <a:latin typeface="Times New Roman" panose="02020603050405020304" pitchFamily="18" charset="0"/>
                <a:cs typeface="Times New Roman" panose="02020603050405020304" pitchFamily="18" charset="0"/>
              </a:rPr>
              <a:t>(R. </a:t>
            </a:r>
            <a:r>
              <a:rPr lang="it-IT" sz="1200" dirty="0" err="1">
                <a:latin typeface="Times New Roman" panose="02020603050405020304" pitchFamily="18" charset="0"/>
                <a:cs typeface="Times New Roman" panose="02020603050405020304" pitchFamily="18" charset="0"/>
              </a:rPr>
              <a:t>Malorzo</a:t>
            </a:r>
            <a:r>
              <a:rPr lang="it-IT" sz="1200" dirty="0">
                <a:latin typeface="Times New Roman" panose="02020603050405020304" pitchFamily="18" charset="0"/>
                <a:cs typeface="Times New Roman" panose="02020603050405020304" pitchFamily="18" charset="0"/>
              </a:rPr>
              <a:t>, A. M. </a:t>
            </a:r>
            <a:r>
              <a:rPr lang="it-IT" sz="1200" dirty="0" err="1">
                <a:latin typeface="Times New Roman" panose="02020603050405020304" pitchFamily="18" charset="0"/>
                <a:cs typeface="Times New Roman" panose="02020603050405020304" pitchFamily="18" charset="0"/>
              </a:rPr>
              <a:t>Valvetri</a:t>
            </a:r>
            <a:r>
              <a:rPr lang="it-IT" sz="1200" dirty="0">
                <a:latin typeface="Times New Roman" panose="02020603050405020304" pitchFamily="18" charset="0"/>
                <a:cs typeface="Times New Roman" panose="02020603050405020304" pitchFamily="18" charset="0"/>
              </a:rPr>
              <a:t>, Gestione della classe e delle problematiche relazionali, I.T.T. Giorgi Brindisi </a:t>
            </a:r>
            <a:r>
              <a:rPr lang="it-IT" sz="1200" dirty="0" err="1">
                <a:latin typeface="Times New Roman" panose="02020603050405020304" pitchFamily="18" charset="0"/>
                <a:cs typeface="Times New Roman" panose="02020603050405020304" pitchFamily="18" charset="0"/>
              </a:rPr>
              <a:t>a.s.</a:t>
            </a:r>
            <a:r>
              <a:rPr lang="it-IT" sz="1200" dirty="0">
                <a:latin typeface="Times New Roman" panose="02020603050405020304" pitchFamily="18" charset="0"/>
                <a:cs typeface="Times New Roman" panose="02020603050405020304" pitchFamily="18" charset="0"/>
              </a:rPr>
              <a:t> 2015/2016)</a:t>
            </a:r>
          </a:p>
        </p:txBody>
      </p:sp>
    </p:spTree>
    <p:extLst>
      <p:ext uri="{BB962C8B-B14F-4D97-AF65-F5344CB8AC3E}">
        <p14:creationId xmlns:p14="http://schemas.microsoft.com/office/powerpoint/2010/main" val="3396399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AC5A75-0516-3896-97A3-652009BA281E}"/>
            </a:ext>
          </a:extLst>
        </p:cNvPr>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0962AFD4-8FE3-63CE-AC76-83C3740E392A}"/>
              </a:ext>
            </a:extLst>
          </p:cNvPr>
          <p:cNvSpPr>
            <a:spLocks noGrp="1"/>
          </p:cNvSpPr>
          <p:nvPr>
            <p:ph type="sldNum" sz="quarter" idx="12"/>
          </p:nvPr>
        </p:nvSpPr>
        <p:spPr/>
        <p:txBody>
          <a:bodyPr/>
          <a:lstStyle/>
          <a:p>
            <a:fld id="{6D22F896-40B5-4ADD-8801-0D06FADFA095}" type="slidenum">
              <a:rPr lang="en-US" smtClean="0"/>
              <a:t>15</a:t>
            </a:fld>
            <a:endParaRPr lang="en-US" dirty="0"/>
          </a:p>
        </p:txBody>
      </p:sp>
      <p:sp>
        <p:nvSpPr>
          <p:cNvPr id="7" name="Segnaposto piè di pagina 4">
            <a:extLst>
              <a:ext uri="{FF2B5EF4-FFF2-40B4-BE49-F238E27FC236}">
                <a16:creationId xmlns:a16="http://schemas.microsoft.com/office/drawing/2014/main" id="{6D23E8B6-C94F-5C20-E67C-B9924B6CF1F3}"/>
              </a:ext>
            </a:extLst>
          </p:cNvPr>
          <p:cNvSpPr txBox="1">
            <a:spLocks/>
          </p:cNvSpPr>
          <p:nvPr/>
        </p:nvSpPr>
        <p:spPr>
          <a:xfrm>
            <a:off x="1809076" y="6459785"/>
            <a:ext cx="8573847" cy="357923"/>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it-IT" sz="1600" b="1" dirty="0">
                <a:solidFill>
                  <a:schemeClr val="bg1"/>
                </a:solidFill>
                <a:latin typeface="Baskerville Old Face" panose="02020602080505020303" pitchFamily="18" charset="0"/>
              </a:rPr>
              <a:t>Gemma </a:t>
            </a:r>
            <a:r>
              <a:rPr lang="it-IT" sz="1600" b="1" dirty="0" err="1">
                <a:solidFill>
                  <a:schemeClr val="bg1"/>
                </a:solidFill>
                <a:latin typeface="Baskerville Old Face" panose="02020602080505020303" pitchFamily="18" charset="0"/>
              </a:rPr>
              <a:t>Faraco</a:t>
            </a:r>
            <a:r>
              <a:rPr lang="it-IT" sz="1600" b="1" dirty="0">
                <a:solidFill>
                  <a:schemeClr val="bg1"/>
                </a:solidFill>
                <a:latin typeface="Baskerville Old Face" panose="02020602080505020303" pitchFamily="18" charset="0"/>
              </a:rPr>
              <a:t> - Dirigente Scolastico Scuola Polo Ambito 4 CS - 0006 CAL</a:t>
            </a:r>
            <a:endParaRPr lang="en-US" sz="1600" b="1" dirty="0">
              <a:solidFill>
                <a:schemeClr val="bg1"/>
              </a:solidFill>
              <a:latin typeface="Baskerville Old Face" panose="02020602080505020303" pitchFamily="18" charset="0"/>
            </a:endParaRPr>
          </a:p>
        </p:txBody>
      </p:sp>
      <p:pic>
        <p:nvPicPr>
          <p:cNvPr id="9" name="Immagine 8">
            <a:extLst>
              <a:ext uri="{FF2B5EF4-FFF2-40B4-BE49-F238E27FC236}">
                <a16:creationId xmlns:a16="http://schemas.microsoft.com/office/drawing/2014/main" id="{F83E0E02-A5B4-CF3D-7DD5-154D45DA08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4195" y="182362"/>
            <a:ext cx="1276065" cy="1158635"/>
          </a:xfrm>
          <a:prstGeom prst="rect">
            <a:avLst/>
          </a:prstGeom>
        </p:spPr>
      </p:pic>
      <p:pic>
        <p:nvPicPr>
          <p:cNvPr id="11" name="Immagine 10">
            <a:extLst>
              <a:ext uri="{FF2B5EF4-FFF2-40B4-BE49-F238E27FC236}">
                <a16:creationId xmlns:a16="http://schemas.microsoft.com/office/drawing/2014/main" id="{E03675BC-FDC0-D863-107A-66D6B9DF13EB}"/>
              </a:ext>
            </a:extLst>
          </p:cNvPr>
          <p:cNvPicPr>
            <a:picLocks noChangeAspect="1"/>
          </p:cNvPicPr>
          <p:nvPr/>
        </p:nvPicPr>
        <p:blipFill>
          <a:blip r:embed="rId3"/>
          <a:stretch>
            <a:fillRect/>
          </a:stretch>
        </p:blipFill>
        <p:spPr>
          <a:xfrm>
            <a:off x="9221005" y="103669"/>
            <a:ext cx="1238984" cy="1232463"/>
          </a:xfrm>
          <a:prstGeom prst="rect">
            <a:avLst/>
          </a:prstGeom>
        </p:spPr>
      </p:pic>
      <p:sp>
        <p:nvSpPr>
          <p:cNvPr id="6" name="CasellaDiTesto 5">
            <a:extLst>
              <a:ext uri="{FF2B5EF4-FFF2-40B4-BE49-F238E27FC236}">
                <a16:creationId xmlns:a16="http://schemas.microsoft.com/office/drawing/2014/main" id="{68281C79-698A-30D3-DF3B-DFD4C22DCFBF}"/>
              </a:ext>
            </a:extLst>
          </p:cNvPr>
          <p:cNvSpPr txBox="1"/>
          <p:nvPr/>
        </p:nvSpPr>
        <p:spPr>
          <a:xfrm>
            <a:off x="471740" y="182362"/>
            <a:ext cx="6094476" cy="369332"/>
          </a:xfrm>
          <a:prstGeom prst="rect">
            <a:avLst/>
          </a:prstGeom>
          <a:noFill/>
        </p:spPr>
        <p:txBody>
          <a:bodyPr wrap="square">
            <a:spAutoFit/>
          </a:bodyPr>
          <a:lstStyle/>
          <a:p>
            <a:r>
              <a:rPr lang="it-IT" dirty="0">
                <a:highlight>
                  <a:srgbClr val="00FF00"/>
                </a:highlight>
                <a:latin typeface="Times New Roman" panose="02020603050405020304" pitchFamily="18" charset="0"/>
                <a:cs typeface="Times New Roman" panose="02020603050405020304" pitchFamily="18" charset="0"/>
              </a:rPr>
              <a:t>percorsi per competenze relazionali e trasversali</a:t>
            </a:r>
          </a:p>
        </p:txBody>
      </p:sp>
      <p:sp>
        <p:nvSpPr>
          <p:cNvPr id="12" name="CasellaDiTesto 11">
            <a:extLst>
              <a:ext uri="{FF2B5EF4-FFF2-40B4-BE49-F238E27FC236}">
                <a16:creationId xmlns:a16="http://schemas.microsoft.com/office/drawing/2014/main" id="{83367198-ED82-D08C-AC3C-1AACE48E6946}"/>
              </a:ext>
            </a:extLst>
          </p:cNvPr>
          <p:cNvSpPr txBox="1"/>
          <p:nvPr/>
        </p:nvSpPr>
        <p:spPr>
          <a:xfrm>
            <a:off x="346720" y="995278"/>
            <a:ext cx="9284908" cy="646331"/>
          </a:xfrm>
          <a:prstGeom prst="rect">
            <a:avLst/>
          </a:prstGeom>
          <a:noFill/>
        </p:spPr>
        <p:txBody>
          <a:bodyPr wrap="square">
            <a:spAutoFit/>
          </a:bodyPr>
          <a:lstStyle/>
          <a:p>
            <a:r>
              <a:rPr lang="it-IT" dirty="0">
                <a:latin typeface="Times New Roman" panose="02020603050405020304" pitchFamily="18" charset="0"/>
                <a:cs typeface="Times New Roman" panose="02020603050405020304" pitchFamily="18" charset="0"/>
              </a:rPr>
              <a:t>Raccomandazione con Allegato Quadro di riferimento europeo, approvata dal Parlamento Europeo il 22 maggio del 2018.</a:t>
            </a:r>
          </a:p>
        </p:txBody>
      </p:sp>
      <p:sp>
        <p:nvSpPr>
          <p:cNvPr id="16" name="CasellaDiTesto 15">
            <a:extLst>
              <a:ext uri="{FF2B5EF4-FFF2-40B4-BE49-F238E27FC236}">
                <a16:creationId xmlns:a16="http://schemas.microsoft.com/office/drawing/2014/main" id="{296B80D1-29B6-6353-BA44-F08A7C7E3358}"/>
              </a:ext>
            </a:extLst>
          </p:cNvPr>
          <p:cNvSpPr txBox="1"/>
          <p:nvPr/>
        </p:nvSpPr>
        <p:spPr>
          <a:xfrm>
            <a:off x="5074209" y="45951"/>
            <a:ext cx="2819401" cy="923330"/>
          </a:xfrm>
          <a:prstGeom prst="rect">
            <a:avLst/>
          </a:prstGeom>
          <a:solidFill>
            <a:srgbClr val="FFC000"/>
          </a:solidFill>
        </p:spPr>
        <p:txBody>
          <a:bodyPr wrap="square">
            <a:spAutoFit/>
          </a:bodyPr>
          <a:lstStyle/>
          <a:p>
            <a:r>
              <a:rPr lang="it-IT" dirty="0">
                <a:latin typeface="Times New Roman" panose="02020603050405020304" pitchFamily="18" charset="0"/>
                <a:cs typeface="Times New Roman" panose="02020603050405020304" pitchFamily="18" charset="0"/>
              </a:rPr>
              <a:t>Skills= abilità, competenze </a:t>
            </a:r>
          </a:p>
          <a:p>
            <a:r>
              <a:rPr lang="it-IT" dirty="0">
                <a:latin typeface="Times New Roman" panose="02020603050405020304" pitchFamily="18" charset="0"/>
                <a:cs typeface="Times New Roman" panose="02020603050405020304" pitchFamily="18" charset="0"/>
              </a:rPr>
              <a:t>Soft skills  </a:t>
            </a:r>
          </a:p>
          <a:p>
            <a:r>
              <a:rPr lang="it-IT" dirty="0" err="1">
                <a:latin typeface="Times New Roman" panose="02020603050405020304" pitchFamily="18" charset="0"/>
                <a:cs typeface="Times New Roman" panose="02020603050405020304" pitchFamily="18" charset="0"/>
              </a:rPr>
              <a:t>Character</a:t>
            </a:r>
            <a:r>
              <a:rPr lang="it-IT" dirty="0">
                <a:latin typeface="Times New Roman" panose="02020603050405020304" pitchFamily="18" charset="0"/>
                <a:cs typeface="Times New Roman" panose="02020603050405020304" pitchFamily="18" charset="0"/>
              </a:rPr>
              <a:t> skills, </a:t>
            </a:r>
          </a:p>
        </p:txBody>
      </p:sp>
      <p:sp>
        <p:nvSpPr>
          <p:cNvPr id="23" name="CasellaDiTesto 22">
            <a:extLst>
              <a:ext uri="{FF2B5EF4-FFF2-40B4-BE49-F238E27FC236}">
                <a16:creationId xmlns:a16="http://schemas.microsoft.com/office/drawing/2014/main" id="{2BC1C92A-DF9F-A9D2-C93A-F04F67A9BA87}"/>
              </a:ext>
            </a:extLst>
          </p:cNvPr>
          <p:cNvSpPr txBox="1"/>
          <p:nvPr/>
        </p:nvSpPr>
        <p:spPr>
          <a:xfrm>
            <a:off x="3605022" y="1511585"/>
            <a:ext cx="7943850" cy="2031325"/>
          </a:xfrm>
          <a:prstGeom prst="rect">
            <a:avLst/>
          </a:prstGeom>
          <a:noFill/>
        </p:spPr>
        <p:txBody>
          <a:bodyPr wrap="square">
            <a:spAutoFit/>
          </a:bodyPr>
          <a:lstStyle/>
          <a:p>
            <a:pPr algn="just"/>
            <a:r>
              <a:rPr lang="it-IT" dirty="0">
                <a:latin typeface="Times New Roman" panose="02020603050405020304" pitchFamily="18" charset="0"/>
                <a:cs typeface="Times New Roman" panose="02020603050405020304" pitchFamily="18" charset="0"/>
              </a:rPr>
              <a:t>«quelle di cui tutti hanno bisogno per la realizzazione e lo sviluppo personali, l'occupabilità, l'inclusione sociale, uno stile di vita sostenibile, una vita fruttuosa in società pacifiche, una gestione della vita attenta alla salute e la cittadinanza attiva. Esse si sviluppano in una prospettiva di apprendimento permanente, dalla prima infanzia a tutta la vita adulta, mediante l'apprendimento formale, non formale e informale in tutti i contesti, compresi la famiglia, la scuola, il luogo di lavoro, il vicinato e altre comunità» </a:t>
            </a:r>
          </a:p>
        </p:txBody>
      </p:sp>
      <p:sp>
        <p:nvSpPr>
          <p:cNvPr id="24" name="CasellaDiTesto 23">
            <a:extLst>
              <a:ext uri="{FF2B5EF4-FFF2-40B4-BE49-F238E27FC236}">
                <a16:creationId xmlns:a16="http://schemas.microsoft.com/office/drawing/2014/main" id="{01FAD3F1-02C5-F30E-2B96-0D99BBE1D75F}"/>
              </a:ext>
            </a:extLst>
          </p:cNvPr>
          <p:cNvSpPr txBox="1"/>
          <p:nvPr/>
        </p:nvSpPr>
        <p:spPr>
          <a:xfrm>
            <a:off x="754258" y="2157915"/>
            <a:ext cx="2109636" cy="369332"/>
          </a:xfrm>
          <a:prstGeom prst="rect">
            <a:avLst/>
          </a:prstGeom>
          <a:solidFill>
            <a:srgbClr val="FFC000"/>
          </a:solidFill>
        </p:spPr>
        <p:txBody>
          <a:bodyPr wrap="square" rtlCol="0">
            <a:spAutoFit/>
          </a:bodyPr>
          <a:lstStyle/>
          <a:p>
            <a:r>
              <a:rPr lang="it-IT" dirty="0">
                <a:latin typeface="Times New Roman" panose="02020603050405020304" pitchFamily="18" charset="0"/>
                <a:cs typeface="Times New Roman" panose="02020603050405020304" pitchFamily="18" charset="0"/>
              </a:rPr>
              <a:t>Competenze chiave</a:t>
            </a:r>
          </a:p>
        </p:txBody>
      </p:sp>
      <p:sp>
        <p:nvSpPr>
          <p:cNvPr id="26" name="CasellaDiTesto 25">
            <a:extLst>
              <a:ext uri="{FF2B5EF4-FFF2-40B4-BE49-F238E27FC236}">
                <a16:creationId xmlns:a16="http://schemas.microsoft.com/office/drawing/2014/main" id="{DCF54772-4458-4455-6830-7507BA6EE2EF}"/>
              </a:ext>
            </a:extLst>
          </p:cNvPr>
          <p:cNvSpPr txBox="1"/>
          <p:nvPr/>
        </p:nvSpPr>
        <p:spPr>
          <a:xfrm>
            <a:off x="770382" y="3694532"/>
            <a:ext cx="7123228" cy="2308324"/>
          </a:xfrm>
          <a:prstGeom prst="rect">
            <a:avLst/>
          </a:prstGeom>
          <a:noFill/>
        </p:spPr>
        <p:txBody>
          <a:bodyPr wrap="square">
            <a:spAutoFit/>
          </a:bodyPr>
          <a:lstStyle/>
          <a:p>
            <a:pPr marL="342900" indent="-342900">
              <a:buFont typeface="+mj-lt"/>
              <a:buAutoNum type="arabicPeriod"/>
            </a:pPr>
            <a:r>
              <a:rPr lang="it-IT" dirty="0">
                <a:latin typeface="Times New Roman" panose="02020603050405020304" pitchFamily="18" charset="0"/>
                <a:cs typeface="Times New Roman" panose="02020603050405020304" pitchFamily="18" charset="0"/>
              </a:rPr>
              <a:t>competenza alfabetica funzionale; </a:t>
            </a:r>
          </a:p>
          <a:p>
            <a:pPr marL="342900" indent="-342900">
              <a:buFont typeface="+mj-lt"/>
              <a:buAutoNum type="arabicPeriod"/>
            </a:pPr>
            <a:r>
              <a:rPr lang="it-IT" dirty="0">
                <a:latin typeface="Times New Roman" panose="02020603050405020304" pitchFamily="18" charset="0"/>
                <a:cs typeface="Times New Roman" panose="02020603050405020304" pitchFamily="18" charset="0"/>
              </a:rPr>
              <a:t>competenza multilinguistica; </a:t>
            </a:r>
          </a:p>
          <a:p>
            <a:pPr marL="342900" indent="-342900">
              <a:buFont typeface="+mj-lt"/>
              <a:buAutoNum type="arabicPeriod"/>
            </a:pPr>
            <a:r>
              <a:rPr lang="it-IT" dirty="0">
                <a:latin typeface="Times New Roman" panose="02020603050405020304" pitchFamily="18" charset="0"/>
                <a:cs typeface="Times New Roman" panose="02020603050405020304" pitchFamily="18" charset="0"/>
              </a:rPr>
              <a:t>competenza matematica e competenza di base in scienze e tecnologie; </a:t>
            </a:r>
          </a:p>
          <a:p>
            <a:pPr marL="342900" indent="-342900">
              <a:buFont typeface="+mj-lt"/>
              <a:buAutoNum type="arabicPeriod"/>
            </a:pPr>
            <a:r>
              <a:rPr lang="it-IT" dirty="0">
                <a:latin typeface="Times New Roman" panose="02020603050405020304" pitchFamily="18" charset="0"/>
                <a:cs typeface="Times New Roman" panose="02020603050405020304" pitchFamily="18" charset="0"/>
              </a:rPr>
              <a:t>competenza digitale; </a:t>
            </a:r>
          </a:p>
          <a:p>
            <a:pPr marL="342900" indent="-342900">
              <a:buFont typeface="+mj-lt"/>
              <a:buAutoNum type="arabicPeriod"/>
            </a:pPr>
            <a:r>
              <a:rPr lang="it-IT" dirty="0">
                <a:latin typeface="Times New Roman" panose="02020603050405020304" pitchFamily="18" charset="0"/>
                <a:cs typeface="Times New Roman" panose="02020603050405020304" pitchFamily="18" charset="0"/>
              </a:rPr>
              <a:t>competenza personale, sociale e capacità di imparare ad imparare; </a:t>
            </a:r>
          </a:p>
          <a:p>
            <a:pPr marL="342900" indent="-342900">
              <a:buFont typeface="+mj-lt"/>
              <a:buAutoNum type="arabicPeriod"/>
            </a:pPr>
            <a:r>
              <a:rPr lang="it-IT" dirty="0">
                <a:latin typeface="Times New Roman" panose="02020603050405020304" pitchFamily="18" charset="0"/>
                <a:cs typeface="Times New Roman" panose="02020603050405020304" pitchFamily="18" charset="0"/>
              </a:rPr>
              <a:t>competenza sociale e civica in materia di cittadinanza; </a:t>
            </a:r>
          </a:p>
          <a:p>
            <a:pPr marL="342900" indent="-342900">
              <a:buFont typeface="+mj-lt"/>
              <a:buAutoNum type="arabicPeriod"/>
            </a:pPr>
            <a:r>
              <a:rPr lang="it-IT" dirty="0">
                <a:latin typeface="Times New Roman" panose="02020603050405020304" pitchFamily="18" charset="0"/>
                <a:cs typeface="Times New Roman" panose="02020603050405020304" pitchFamily="18" charset="0"/>
              </a:rPr>
              <a:t>competenza imprenditoriale; </a:t>
            </a:r>
          </a:p>
          <a:p>
            <a:pPr marL="342900" indent="-342900">
              <a:buFont typeface="+mj-lt"/>
              <a:buAutoNum type="arabicPeriod"/>
            </a:pPr>
            <a:r>
              <a:rPr lang="it-IT" dirty="0">
                <a:latin typeface="Times New Roman" panose="02020603050405020304" pitchFamily="18" charset="0"/>
                <a:cs typeface="Times New Roman" panose="02020603050405020304" pitchFamily="18" charset="0"/>
              </a:rPr>
              <a:t>competenza in materia di consapevolezza ed espressione culturali.</a:t>
            </a:r>
          </a:p>
        </p:txBody>
      </p:sp>
      <p:sp>
        <p:nvSpPr>
          <p:cNvPr id="27" name="Parentesi graffa chiusa 26">
            <a:extLst>
              <a:ext uri="{FF2B5EF4-FFF2-40B4-BE49-F238E27FC236}">
                <a16:creationId xmlns:a16="http://schemas.microsoft.com/office/drawing/2014/main" id="{5F0DC985-06B5-C8F2-8759-723F1F9D22F4}"/>
              </a:ext>
            </a:extLst>
          </p:cNvPr>
          <p:cNvSpPr/>
          <p:nvPr/>
        </p:nvSpPr>
        <p:spPr>
          <a:xfrm>
            <a:off x="7708392" y="3611880"/>
            <a:ext cx="283464" cy="1098315"/>
          </a:xfrm>
          <a:prstGeom prst="rightBrace">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it-IT"/>
          </a:p>
        </p:txBody>
      </p:sp>
      <p:sp>
        <p:nvSpPr>
          <p:cNvPr id="28" name="CasellaDiTesto 27">
            <a:extLst>
              <a:ext uri="{FF2B5EF4-FFF2-40B4-BE49-F238E27FC236}">
                <a16:creationId xmlns:a16="http://schemas.microsoft.com/office/drawing/2014/main" id="{76A54ECB-D54A-9CA6-6D1C-15BB6C2EC658}"/>
              </a:ext>
            </a:extLst>
          </p:cNvPr>
          <p:cNvSpPr txBox="1"/>
          <p:nvPr/>
        </p:nvSpPr>
        <p:spPr>
          <a:xfrm>
            <a:off x="8426107" y="5133991"/>
            <a:ext cx="1956816" cy="369332"/>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trasversali</a:t>
            </a:r>
          </a:p>
        </p:txBody>
      </p:sp>
      <p:sp>
        <p:nvSpPr>
          <p:cNvPr id="29" name="Parentesi graffa chiusa 28">
            <a:extLst>
              <a:ext uri="{FF2B5EF4-FFF2-40B4-BE49-F238E27FC236}">
                <a16:creationId xmlns:a16="http://schemas.microsoft.com/office/drawing/2014/main" id="{A5E166E2-B039-527D-ECEC-195723D1C39F}"/>
              </a:ext>
            </a:extLst>
          </p:cNvPr>
          <p:cNvSpPr/>
          <p:nvPr/>
        </p:nvSpPr>
        <p:spPr>
          <a:xfrm>
            <a:off x="7768997" y="4919472"/>
            <a:ext cx="249226" cy="1048266"/>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it-IT"/>
          </a:p>
        </p:txBody>
      </p:sp>
      <p:sp>
        <p:nvSpPr>
          <p:cNvPr id="30" name="CasellaDiTesto 29">
            <a:extLst>
              <a:ext uri="{FF2B5EF4-FFF2-40B4-BE49-F238E27FC236}">
                <a16:creationId xmlns:a16="http://schemas.microsoft.com/office/drawing/2014/main" id="{D6362F19-C6F7-38B9-8A46-245024B271EA}"/>
              </a:ext>
            </a:extLst>
          </p:cNvPr>
          <p:cNvSpPr txBox="1"/>
          <p:nvPr/>
        </p:nvSpPr>
        <p:spPr>
          <a:xfrm>
            <a:off x="8446008" y="4130040"/>
            <a:ext cx="1956816" cy="369332"/>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disciplinari</a:t>
            </a:r>
          </a:p>
        </p:txBody>
      </p:sp>
    </p:spTree>
    <p:extLst>
      <p:ext uri="{BB962C8B-B14F-4D97-AF65-F5344CB8AC3E}">
        <p14:creationId xmlns:p14="http://schemas.microsoft.com/office/powerpoint/2010/main" val="563259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62505-50ED-B2E0-65F5-17195FEDCF45}"/>
            </a:ext>
          </a:extLst>
        </p:cNvPr>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5BFC7A3D-6FED-C6C3-B3C3-2D4B95563EE2}"/>
              </a:ext>
            </a:extLst>
          </p:cNvPr>
          <p:cNvSpPr>
            <a:spLocks noGrp="1"/>
          </p:cNvSpPr>
          <p:nvPr>
            <p:ph type="sldNum" sz="quarter" idx="12"/>
          </p:nvPr>
        </p:nvSpPr>
        <p:spPr/>
        <p:txBody>
          <a:bodyPr/>
          <a:lstStyle/>
          <a:p>
            <a:fld id="{6D22F896-40B5-4ADD-8801-0D06FADFA095}" type="slidenum">
              <a:rPr lang="en-US" smtClean="0"/>
              <a:t>16</a:t>
            </a:fld>
            <a:endParaRPr lang="en-US" dirty="0"/>
          </a:p>
        </p:txBody>
      </p:sp>
      <p:sp>
        <p:nvSpPr>
          <p:cNvPr id="7" name="Segnaposto piè di pagina 4">
            <a:extLst>
              <a:ext uri="{FF2B5EF4-FFF2-40B4-BE49-F238E27FC236}">
                <a16:creationId xmlns:a16="http://schemas.microsoft.com/office/drawing/2014/main" id="{546E6B44-167B-22B4-8CDC-F2C3C2EBC278}"/>
              </a:ext>
            </a:extLst>
          </p:cNvPr>
          <p:cNvSpPr txBox="1">
            <a:spLocks/>
          </p:cNvSpPr>
          <p:nvPr/>
        </p:nvSpPr>
        <p:spPr>
          <a:xfrm>
            <a:off x="1809076" y="6459785"/>
            <a:ext cx="8573847" cy="357923"/>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it-IT" sz="1600" b="1" dirty="0">
                <a:solidFill>
                  <a:schemeClr val="bg1"/>
                </a:solidFill>
                <a:latin typeface="Baskerville Old Face" panose="02020602080505020303" pitchFamily="18" charset="0"/>
              </a:rPr>
              <a:t>Gemma </a:t>
            </a:r>
            <a:r>
              <a:rPr lang="it-IT" sz="1600" b="1" dirty="0" err="1">
                <a:solidFill>
                  <a:schemeClr val="bg1"/>
                </a:solidFill>
                <a:latin typeface="Baskerville Old Face" panose="02020602080505020303" pitchFamily="18" charset="0"/>
              </a:rPr>
              <a:t>Faraco</a:t>
            </a:r>
            <a:r>
              <a:rPr lang="it-IT" sz="1600" b="1" dirty="0">
                <a:solidFill>
                  <a:schemeClr val="bg1"/>
                </a:solidFill>
                <a:latin typeface="Baskerville Old Face" panose="02020602080505020303" pitchFamily="18" charset="0"/>
              </a:rPr>
              <a:t> - Dirigente Scolastico Scuola Polo Ambito 4 CS - 0006 CAL</a:t>
            </a:r>
            <a:endParaRPr lang="en-US" sz="1600" b="1" dirty="0">
              <a:solidFill>
                <a:schemeClr val="bg1"/>
              </a:solidFill>
              <a:latin typeface="Baskerville Old Face" panose="02020602080505020303" pitchFamily="18" charset="0"/>
            </a:endParaRPr>
          </a:p>
        </p:txBody>
      </p:sp>
      <p:pic>
        <p:nvPicPr>
          <p:cNvPr id="9" name="Immagine 8">
            <a:extLst>
              <a:ext uri="{FF2B5EF4-FFF2-40B4-BE49-F238E27FC236}">
                <a16:creationId xmlns:a16="http://schemas.microsoft.com/office/drawing/2014/main" id="{C7ACD9B9-8A81-8C20-F333-44F2B339FE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4195" y="182362"/>
            <a:ext cx="1276065" cy="1158635"/>
          </a:xfrm>
          <a:prstGeom prst="rect">
            <a:avLst/>
          </a:prstGeom>
        </p:spPr>
      </p:pic>
      <p:pic>
        <p:nvPicPr>
          <p:cNvPr id="11" name="Immagine 10">
            <a:extLst>
              <a:ext uri="{FF2B5EF4-FFF2-40B4-BE49-F238E27FC236}">
                <a16:creationId xmlns:a16="http://schemas.microsoft.com/office/drawing/2014/main" id="{82F44689-6423-6C9B-9B14-33B879715420}"/>
              </a:ext>
            </a:extLst>
          </p:cNvPr>
          <p:cNvPicPr>
            <a:picLocks noChangeAspect="1"/>
          </p:cNvPicPr>
          <p:nvPr/>
        </p:nvPicPr>
        <p:blipFill>
          <a:blip r:embed="rId3"/>
          <a:stretch>
            <a:fillRect/>
          </a:stretch>
        </p:blipFill>
        <p:spPr>
          <a:xfrm>
            <a:off x="9221005" y="103669"/>
            <a:ext cx="1238984" cy="1232463"/>
          </a:xfrm>
          <a:prstGeom prst="rect">
            <a:avLst/>
          </a:prstGeom>
        </p:spPr>
      </p:pic>
      <p:sp>
        <p:nvSpPr>
          <p:cNvPr id="12" name="CasellaDiTesto 11">
            <a:extLst>
              <a:ext uri="{FF2B5EF4-FFF2-40B4-BE49-F238E27FC236}">
                <a16:creationId xmlns:a16="http://schemas.microsoft.com/office/drawing/2014/main" id="{8A5B6E29-58A4-33CC-78F0-81C87C24AAE2}"/>
              </a:ext>
            </a:extLst>
          </p:cNvPr>
          <p:cNvSpPr txBox="1"/>
          <p:nvPr/>
        </p:nvSpPr>
        <p:spPr>
          <a:xfrm>
            <a:off x="524434" y="1681967"/>
            <a:ext cx="8573846" cy="1477328"/>
          </a:xfrm>
          <a:prstGeom prst="rect">
            <a:avLst/>
          </a:prstGeom>
          <a:noFill/>
        </p:spPr>
        <p:txBody>
          <a:bodyPr wrap="square">
            <a:spAutoFit/>
          </a:bodyPr>
          <a:lstStyle/>
          <a:p>
            <a:pPr algn="just"/>
            <a:r>
              <a:rPr lang="it-IT" dirty="0">
                <a:latin typeface="Times New Roman" panose="02020603050405020304" pitchFamily="18" charset="0"/>
                <a:cs typeface="Times New Roman" panose="02020603050405020304" pitchFamily="18" charset="0"/>
              </a:rPr>
              <a:t>Lavorare sulle competenze degli studenti per svilupparle al meglio richiede un cambiamento di paradigma nell’azione didattica complessiva – a partire dalle modalità di valutazione dei risultati – e dunque richiede una profonda azione di formazione in servizio degli insegnanti di ogni ordine e grado di scuola, come accompagnamento ad un processo di ricerca continua. (</a:t>
            </a:r>
          </a:p>
        </p:txBody>
      </p:sp>
      <p:sp>
        <p:nvSpPr>
          <p:cNvPr id="13" name="CasellaDiTesto 12">
            <a:extLst>
              <a:ext uri="{FF2B5EF4-FFF2-40B4-BE49-F238E27FC236}">
                <a16:creationId xmlns:a16="http://schemas.microsoft.com/office/drawing/2014/main" id="{4CAF1199-EAB2-1D61-7B31-16062C5FB203}"/>
              </a:ext>
            </a:extLst>
          </p:cNvPr>
          <p:cNvSpPr txBox="1"/>
          <p:nvPr/>
        </p:nvSpPr>
        <p:spPr>
          <a:xfrm>
            <a:off x="658368" y="411480"/>
            <a:ext cx="2949659" cy="369332"/>
          </a:xfrm>
          <a:prstGeom prst="rect">
            <a:avLst/>
          </a:prstGeom>
          <a:noFill/>
        </p:spPr>
        <p:txBody>
          <a:bodyPr wrap="square" rtlCol="0">
            <a:spAutoFit/>
          </a:bodyPr>
          <a:lstStyle/>
          <a:p>
            <a:r>
              <a:rPr lang="it-IT" dirty="0">
                <a:highlight>
                  <a:srgbClr val="FFFF99"/>
                </a:highlight>
                <a:latin typeface="Times New Roman" panose="02020603050405020304" pitchFamily="18" charset="0"/>
                <a:cs typeface="Times New Roman" panose="02020603050405020304" pitchFamily="18" charset="0"/>
              </a:rPr>
              <a:t>La didattica per competenze</a:t>
            </a:r>
          </a:p>
        </p:txBody>
      </p:sp>
      <p:cxnSp>
        <p:nvCxnSpPr>
          <p:cNvPr id="15" name="Connettore a gomito 14">
            <a:extLst>
              <a:ext uri="{FF2B5EF4-FFF2-40B4-BE49-F238E27FC236}">
                <a16:creationId xmlns:a16="http://schemas.microsoft.com/office/drawing/2014/main" id="{D609EF43-E785-6BC6-C8BF-3E760241A975}"/>
              </a:ext>
            </a:extLst>
          </p:cNvPr>
          <p:cNvCxnSpPr/>
          <p:nvPr/>
        </p:nvCxnSpPr>
        <p:spPr>
          <a:xfrm>
            <a:off x="3730752" y="603504"/>
            <a:ext cx="1399032" cy="457200"/>
          </a:xfrm>
          <a:prstGeom prst="bentConnector3">
            <a:avLst/>
          </a:prstGeom>
          <a:ln>
            <a:tailEnd type="triangle"/>
          </a:ln>
        </p:spPr>
        <p:style>
          <a:lnRef idx="3">
            <a:schemeClr val="accent5"/>
          </a:lnRef>
          <a:fillRef idx="0">
            <a:schemeClr val="accent5"/>
          </a:fillRef>
          <a:effectRef idx="2">
            <a:schemeClr val="accent5"/>
          </a:effectRef>
          <a:fontRef idx="minor">
            <a:schemeClr val="tx1"/>
          </a:fontRef>
        </p:style>
      </p:cxnSp>
      <p:sp>
        <p:nvSpPr>
          <p:cNvPr id="16" name="CasellaDiTesto 15">
            <a:extLst>
              <a:ext uri="{FF2B5EF4-FFF2-40B4-BE49-F238E27FC236}">
                <a16:creationId xmlns:a16="http://schemas.microsoft.com/office/drawing/2014/main" id="{DE892361-B7E2-2EB3-B7B3-38362D9C959C}"/>
              </a:ext>
            </a:extLst>
          </p:cNvPr>
          <p:cNvSpPr txBox="1"/>
          <p:nvPr/>
        </p:nvSpPr>
        <p:spPr>
          <a:xfrm>
            <a:off x="5376672" y="780812"/>
            <a:ext cx="3721608" cy="646331"/>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Avvicinarsi al sapere attraverso l’esperienza</a:t>
            </a:r>
          </a:p>
        </p:txBody>
      </p:sp>
      <p:sp>
        <p:nvSpPr>
          <p:cNvPr id="18" name="CasellaDiTesto 17">
            <a:extLst>
              <a:ext uri="{FF2B5EF4-FFF2-40B4-BE49-F238E27FC236}">
                <a16:creationId xmlns:a16="http://schemas.microsoft.com/office/drawing/2014/main" id="{DA6F6680-2F97-21B7-6591-2274B687F6A1}"/>
              </a:ext>
            </a:extLst>
          </p:cNvPr>
          <p:cNvSpPr txBox="1"/>
          <p:nvPr/>
        </p:nvSpPr>
        <p:spPr>
          <a:xfrm>
            <a:off x="547294" y="3149465"/>
            <a:ext cx="6094476" cy="2862322"/>
          </a:xfrm>
          <a:prstGeom prst="rect">
            <a:avLst/>
          </a:prstGeom>
          <a:noFill/>
        </p:spPr>
        <p:txBody>
          <a:bodyPr wrap="square">
            <a:spAutoFit/>
          </a:bodyPr>
          <a:lstStyle/>
          <a:p>
            <a:r>
              <a:rPr lang="it-IT" sz="1600" b="1" dirty="0">
                <a:latin typeface="Times New Roman" panose="02020603050405020304" pitchFamily="18" charset="0"/>
                <a:cs typeface="Times New Roman" panose="02020603050405020304" pitchFamily="18" charset="0"/>
              </a:rPr>
              <a:t>STRATEGIE E TECNICHE</a:t>
            </a:r>
          </a:p>
          <a:p>
            <a:pPr marL="285750" indent="-285750">
              <a:buFont typeface="Arial" panose="020B0604020202020204" pitchFamily="34" charset="0"/>
              <a:buChar char="•"/>
            </a:pPr>
            <a:r>
              <a:rPr lang="it-IT" dirty="0">
                <a:latin typeface="Times New Roman" panose="02020603050405020304" pitchFamily="18" charset="0"/>
                <a:cs typeface="Times New Roman" panose="02020603050405020304" pitchFamily="18" charset="0"/>
              </a:rPr>
              <a:t>Contestualizzare i concetti</a:t>
            </a:r>
          </a:p>
          <a:p>
            <a:pPr marL="285750" indent="-285750">
              <a:buFont typeface="Arial" panose="020B0604020202020204" pitchFamily="34" charset="0"/>
              <a:buChar char="•"/>
            </a:pPr>
            <a:r>
              <a:rPr lang="it-IT" dirty="0">
                <a:latin typeface="Times New Roman" panose="02020603050405020304" pitchFamily="18" charset="0"/>
                <a:cs typeface="Times New Roman" panose="02020603050405020304" pitchFamily="18" charset="0"/>
              </a:rPr>
              <a:t>Utilizzare mediatori e tecniche didattiche varie e flessibili</a:t>
            </a:r>
          </a:p>
          <a:p>
            <a:pPr marL="285750" indent="-285750">
              <a:buFont typeface="Arial" panose="020B0604020202020204" pitchFamily="34" charset="0"/>
              <a:buChar char="•"/>
            </a:pPr>
            <a:r>
              <a:rPr lang="it-IT" dirty="0">
                <a:latin typeface="Times New Roman" panose="02020603050405020304" pitchFamily="18" charset="0"/>
                <a:cs typeface="Times New Roman" panose="02020603050405020304" pitchFamily="18" charset="0"/>
              </a:rPr>
              <a:t>Valorizzare i diversi stili di apprendimento</a:t>
            </a:r>
          </a:p>
          <a:p>
            <a:pPr marL="285750" indent="-285750">
              <a:buFont typeface="Arial" panose="020B0604020202020204" pitchFamily="34" charset="0"/>
              <a:buChar char="•"/>
            </a:pPr>
            <a:r>
              <a:rPr lang="it-IT" dirty="0">
                <a:latin typeface="Times New Roman" panose="02020603050405020304" pitchFamily="18" charset="0"/>
                <a:cs typeface="Times New Roman" panose="02020603050405020304" pitchFamily="18" charset="0"/>
              </a:rPr>
              <a:t> valorizzare l’esperienza dello studente</a:t>
            </a:r>
          </a:p>
          <a:p>
            <a:pPr marL="285750" indent="-285750">
              <a:buFont typeface="Arial" panose="020B0604020202020204" pitchFamily="34" charset="0"/>
              <a:buChar char="•"/>
            </a:pPr>
            <a:r>
              <a:rPr lang="it-IT" dirty="0">
                <a:latin typeface="Times New Roman" panose="02020603050405020304" pitchFamily="18" charset="0"/>
                <a:cs typeface="Times New Roman" panose="02020603050405020304" pitchFamily="18" charset="0"/>
              </a:rPr>
              <a:t>Promuovere il </a:t>
            </a:r>
            <a:r>
              <a:rPr lang="it-IT" dirty="0" err="1">
                <a:latin typeface="Times New Roman" panose="02020603050405020304" pitchFamily="18" charset="0"/>
                <a:cs typeface="Times New Roman" panose="02020603050405020304" pitchFamily="18" charset="0"/>
              </a:rPr>
              <a:t>problem</a:t>
            </a:r>
            <a:r>
              <a:rPr lang="it-IT" dirty="0">
                <a:latin typeface="Times New Roman" panose="02020603050405020304" pitchFamily="18" charset="0"/>
                <a:cs typeface="Times New Roman" panose="02020603050405020304" pitchFamily="18" charset="0"/>
              </a:rPr>
              <a:t> solving</a:t>
            </a:r>
          </a:p>
          <a:p>
            <a:pPr marL="285750" indent="-285750">
              <a:buFont typeface="Arial" panose="020B0604020202020204" pitchFamily="34" charset="0"/>
              <a:buChar char="•"/>
            </a:pPr>
            <a:r>
              <a:rPr lang="it-IT" dirty="0">
                <a:latin typeface="Times New Roman" panose="02020603050405020304" pitchFamily="18" charset="0"/>
                <a:cs typeface="Times New Roman" panose="02020603050405020304" pitchFamily="18" charset="0"/>
              </a:rPr>
              <a:t>Promuovere la riflessione e la riformulazione metacognitive</a:t>
            </a:r>
          </a:p>
          <a:p>
            <a:pPr marL="285750" indent="-285750">
              <a:buFont typeface="Arial" panose="020B0604020202020204" pitchFamily="34" charset="0"/>
              <a:buChar char="•"/>
            </a:pPr>
            <a:r>
              <a:rPr lang="it-IT" dirty="0">
                <a:latin typeface="Times New Roman" panose="02020603050405020304" pitchFamily="18" charset="0"/>
                <a:cs typeface="Times New Roman" panose="02020603050405020304" pitchFamily="18" charset="0"/>
              </a:rPr>
              <a:t>dare rilievo ai contributi, alle capacità e alle attitudini </a:t>
            </a:r>
          </a:p>
          <a:p>
            <a:pPr marL="285750" indent="-285750">
              <a:buFont typeface="Arial" panose="020B0604020202020204" pitchFamily="34" charset="0"/>
              <a:buChar char="•"/>
            </a:pPr>
            <a:r>
              <a:rPr lang="it-IT" dirty="0">
                <a:latin typeface="Times New Roman" panose="02020603050405020304" pitchFamily="18" charset="0"/>
                <a:cs typeface="Times New Roman" panose="02020603050405020304" pitchFamily="18" charset="0"/>
              </a:rPr>
              <a:t>favorire la mutua collaborazione e la reciprocità.</a:t>
            </a:r>
          </a:p>
          <a:p>
            <a:pPr marL="285750" indent="-285750">
              <a:buFont typeface="Arial" panose="020B0604020202020204" pitchFamily="34" charset="0"/>
              <a:buChar char="•"/>
            </a:pP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9439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AFAEB-0781-A066-6937-5A8122FA9523}"/>
            </a:ext>
          </a:extLst>
        </p:cNvPr>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6BC4289B-1129-E6F8-7482-E96E824FF933}"/>
              </a:ext>
            </a:extLst>
          </p:cNvPr>
          <p:cNvSpPr>
            <a:spLocks noGrp="1"/>
          </p:cNvSpPr>
          <p:nvPr>
            <p:ph type="sldNum" sz="quarter" idx="12"/>
          </p:nvPr>
        </p:nvSpPr>
        <p:spPr/>
        <p:txBody>
          <a:bodyPr/>
          <a:lstStyle/>
          <a:p>
            <a:fld id="{6D22F896-40B5-4ADD-8801-0D06FADFA095}" type="slidenum">
              <a:rPr lang="en-US" smtClean="0"/>
              <a:t>17</a:t>
            </a:fld>
            <a:endParaRPr lang="en-US" dirty="0"/>
          </a:p>
        </p:txBody>
      </p:sp>
      <p:sp>
        <p:nvSpPr>
          <p:cNvPr id="7" name="Segnaposto piè di pagina 4">
            <a:extLst>
              <a:ext uri="{FF2B5EF4-FFF2-40B4-BE49-F238E27FC236}">
                <a16:creationId xmlns:a16="http://schemas.microsoft.com/office/drawing/2014/main" id="{AE9640D3-3B96-A435-074C-B121AB591D2E}"/>
              </a:ext>
            </a:extLst>
          </p:cNvPr>
          <p:cNvSpPr txBox="1">
            <a:spLocks/>
          </p:cNvSpPr>
          <p:nvPr/>
        </p:nvSpPr>
        <p:spPr>
          <a:xfrm>
            <a:off x="1809076" y="6459785"/>
            <a:ext cx="8573847" cy="357923"/>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it-IT" sz="1600" b="1" dirty="0">
                <a:solidFill>
                  <a:schemeClr val="bg1"/>
                </a:solidFill>
                <a:latin typeface="Baskerville Old Face" panose="02020602080505020303" pitchFamily="18" charset="0"/>
              </a:rPr>
              <a:t>Gemma </a:t>
            </a:r>
            <a:r>
              <a:rPr lang="it-IT" sz="1600" b="1" dirty="0" err="1">
                <a:solidFill>
                  <a:schemeClr val="bg1"/>
                </a:solidFill>
                <a:latin typeface="Baskerville Old Face" panose="02020602080505020303" pitchFamily="18" charset="0"/>
              </a:rPr>
              <a:t>Faraco</a:t>
            </a:r>
            <a:r>
              <a:rPr lang="it-IT" sz="1600" b="1" dirty="0">
                <a:solidFill>
                  <a:schemeClr val="bg1"/>
                </a:solidFill>
                <a:latin typeface="Baskerville Old Face" panose="02020602080505020303" pitchFamily="18" charset="0"/>
              </a:rPr>
              <a:t> - Dirigente Scolastico Scuola Polo Ambito 4 CS - 0006 CAL</a:t>
            </a:r>
            <a:endParaRPr lang="en-US" sz="1600" b="1" dirty="0">
              <a:solidFill>
                <a:schemeClr val="bg1"/>
              </a:solidFill>
              <a:latin typeface="Baskerville Old Face" panose="02020602080505020303" pitchFamily="18" charset="0"/>
            </a:endParaRPr>
          </a:p>
        </p:txBody>
      </p:sp>
      <p:pic>
        <p:nvPicPr>
          <p:cNvPr id="9" name="Immagine 8">
            <a:extLst>
              <a:ext uri="{FF2B5EF4-FFF2-40B4-BE49-F238E27FC236}">
                <a16:creationId xmlns:a16="http://schemas.microsoft.com/office/drawing/2014/main" id="{DB656D24-C0F9-CD82-1655-B3C3278033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4195" y="182362"/>
            <a:ext cx="1276065" cy="1158635"/>
          </a:xfrm>
          <a:prstGeom prst="rect">
            <a:avLst/>
          </a:prstGeom>
        </p:spPr>
      </p:pic>
      <p:pic>
        <p:nvPicPr>
          <p:cNvPr id="11" name="Immagine 10">
            <a:extLst>
              <a:ext uri="{FF2B5EF4-FFF2-40B4-BE49-F238E27FC236}">
                <a16:creationId xmlns:a16="http://schemas.microsoft.com/office/drawing/2014/main" id="{8B5BF9F3-2E94-E80B-4639-D013E5F45880}"/>
              </a:ext>
            </a:extLst>
          </p:cNvPr>
          <p:cNvPicPr>
            <a:picLocks noChangeAspect="1"/>
          </p:cNvPicPr>
          <p:nvPr/>
        </p:nvPicPr>
        <p:blipFill>
          <a:blip r:embed="rId3"/>
          <a:stretch>
            <a:fillRect/>
          </a:stretch>
        </p:blipFill>
        <p:spPr>
          <a:xfrm>
            <a:off x="9221005" y="103669"/>
            <a:ext cx="1238984" cy="1232463"/>
          </a:xfrm>
          <a:prstGeom prst="rect">
            <a:avLst/>
          </a:prstGeom>
        </p:spPr>
      </p:pic>
      <p:sp>
        <p:nvSpPr>
          <p:cNvPr id="4" name="CasellaDiTesto 3">
            <a:extLst>
              <a:ext uri="{FF2B5EF4-FFF2-40B4-BE49-F238E27FC236}">
                <a16:creationId xmlns:a16="http://schemas.microsoft.com/office/drawing/2014/main" id="{A8AD2556-EEF0-3751-4DAB-F6F3B6F21C7B}"/>
              </a:ext>
            </a:extLst>
          </p:cNvPr>
          <p:cNvSpPr txBox="1"/>
          <p:nvPr/>
        </p:nvSpPr>
        <p:spPr>
          <a:xfrm>
            <a:off x="358902" y="350568"/>
            <a:ext cx="3582162" cy="369332"/>
          </a:xfrm>
          <a:prstGeom prst="rect">
            <a:avLst/>
          </a:prstGeom>
          <a:noFill/>
        </p:spPr>
        <p:txBody>
          <a:bodyPr wrap="square">
            <a:spAutoFit/>
          </a:bodyPr>
          <a:lstStyle/>
          <a:p>
            <a:r>
              <a:rPr lang="it-IT" dirty="0">
                <a:highlight>
                  <a:srgbClr val="00FF00"/>
                </a:highlight>
                <a:latin typeface="Times New Roman" panose="02020603050405020304" pitchFamily="18" charset="0"/>
                <a:cs typeface="Times New Roman" panose="02020603050405020304" pitchFamily="18" charset="0"/>
              </a:rPr>
              <a:t>contrasto alla dispersione scolastica</a:t>
            </a:r>
          </a:p>
        </p:txBody>
      </p:sp>
      <p:sp>
        <p:nvSpPr>
          <p:cNvPr id="6" name="CasellaDiTesto 5">
            <a:extLst>
              <a:ext uri="{FF2B5EF4-FFF2-40B4-BE49-F238E27FC236}">
                <a16:creationId xmlns:a16="http://schemas.microsoft.com/office/drawing/2014/main" id="{4A938086-53A4-3748-ECD9-481FF2D44B36}"/>
              </a:ext>
            </a:extLst>
          </p:cNvPr>
          <p:cNvSpPr txBox="1"/>
          <p:nvPr/>
        </p:nvSpPr>
        <p:spPr>
          <a:xfrm>
            <a:off x="358902" y="842615"/>
            <a:ext cx="9141714" cy="1200329"/>
          </a:xfrm>
          <a:prstGeom prst="rect">
            <a:avLst/>
          </a:prstGeom>
          <a:noFill/>
        </p:spPr>
        <p:txBody>
          <a:bodyPr wrap="square">
            <a:spAutoFit/>
          </a:bodyPr>
          <a:lstStyle/>
          <a:p>
            <a:pPr algn="just"/>
            <a:r>
              <a:rPr lang="it-IT" dirty="0">
                <a:latin typeface="Times New Roman" panose="02020603050405020304" pitchFamily="18" charset="0"/>
                <a:cs typeface="Times New Roman" panose="02020603050405020304" pitchFamily="18" charset="0"/>
              </a:rPr>
              <a:t>TERMINOLOGIA</a:t>
            </a:r>
          </a:p>
          <a:p>
            <a:pPr algn="just"/>
            <a:r>
              <a:rPr lang="it-IT" dirty="0">
                <a:latin typeface="Times New Roman" panose="02020603050405020304" pitchFamily="18" charset="0"/>
                <a:cs typeface="Times New Roman" panose="02020603050405020304" pitchFamily="18" charset="0"/>
              </a:rPr>
              <a:t>Dispersione scolastica: situazione in cui un giovane non frequenta regolarmente la scuola </a:t>
            </a:r>
          </a:p>
          <a:p>
            <a:pPr algn="just"/>
            <a:r>
              <a:rPr lang="it-IT" dirty="0">
                <a:latin typeface="Times New Roman" panose="02020603050405020304" pitchFamily="18" charset="0"/>
                <a:cs typeface="Times New Roman" panose="02020603050405020304" pitchFamily="18" charset="0"/>
              </a:rPr>
              <a:t>Abbandono scolastico: situazione in cui un giovane interrompe definitivamente gli studi</a:t>
            </a:r>
          </a:p>
          <a:p>
            <a:pPr algn="just"/>
            <a:r>
              <a:rPr lang="it-IT" dirty="0">
                <a:latin typeface="Times New Roman" panose="02020603050405020304" pitchFamily="18" charset="0"/>
                <a:cs typeface="Times New Roman" panose="02020603050405020304" pitchFamily="18" charset="0"/>
              </a:rPr>
              <a:t> </a:t>
            </a:r>
            <a:r>
              <a:rPr lang="it-IT" dirty="0">
                <a:highlight>
                  <a:srgbClr val="C0C0C0"/>
                </a:highlight>
                <a:latin typeface="Times New Roman" panose="02020603050405020304" pitchFamily="18" charset="0"/>
                <a:cs typeface="Times New Roman" panose="02020603050405020304" pitchFamily="18" charset="0"/>
              </a:rPr>
              <a:t>https://fondazionepatriziopaoletti.org/glossario/dispersione-scolastica/</a:t>
            </a:r>
          </a:p>
        </p:txBody>
      </p:sp>
      <p:sp>
        <p:nvSpPr>
          <p:cNvPr id="14" name="CasellaDiTesto 13">
            <a:extLst>
              <a:ext uri="{FF2B5EF4-FFF2-40B4-BE49-F238E27FC236}">
                <a16:creationId xmlns:a16="http://schemas.microsoft.com/office/drawing/2014/main" id="{31BA1C36-6C7D-3042-81D5-DAEF46DB6652}"/>
              </a:ext>
            </a:extLst>
          </p:cNvPr>
          <p:cNvSpPr txBox="1"/>
          <p:nvPr/>
        </p:nvSpPr>
        <p:spPr>
          <a:xfrm>
            <a:off x="358902" y="2165659"/>
            <a:ext cx="11363706" cy="3970318"/>
          </a:xfrm>
          <a:prstGeom prst="rect">
            <a:avLst/>
          </a:prstGeom>
          <a:noFill/>
        </p:spPr>
        <p:txBody>
          <a:bodyPr wrap="square">
            <a:spAutoFit/>
          </a:bodyPr>
          <a:lstStyle/>
          <a:p>
            <a:pPr algn="just"/>
            <a:r>
              <a:rPr lang="it-IT" dirty="0">
                <a:latin typeface="Times New Roman" panose="02020603050405020304" pitchFamily="18" charset="0"/>
                <a:cs typeface="Times New Roman" panose="02020603050405020304" pitchFamily="18" charset="0"/>
              </a:rPr>
              <a:t>DISPERSIONE ESPLICITA (ABBANDONO SCOLASTICO) </a:t>
            </a:r>
          </a:p>
          <a:p>
            <a:pPr algn="just"/>
            <a:r>
              <a:rPr lang="it-IT" dirty="0">
                <a:latin typeface="Times New Roman" panose="02020603050405020304" pitchFamily="18" charset="0"/>
                <a:cs typeface="Times New Roman" panose="02020603050405020304" pitchFamily="18" charset="0"/>
              </a:rPr>
              <a:t>Si verifica quando uno studente lascia definitivamente la scuola prima del termine dell'obbligo scolastico (16 anni in Italia). Cause Principali: Disagio familiare o sociale; Difficoltà economiche; Mancanza di motivazione e interesse; Insuccesso scolastico prolungato </a:t>
            </a:r>
          </a:p>
          <a:p>
            <a:pPr algn="just"/>
            <a:endParaRPr lang="it-IT" dirty="0">
              <a:latin typeface="Times New Roman" panose="02020603050405020304" pitchFamily="18" charset="0"/>
              <a:cs typeface="Times New Roman" panose="02020603050405020304" pitchFamily="18" charset="0"/>
            </a:endParaRPr>
          </a:p>
          <a:p>
            <a:pPr algn="just"/>
            <a:r>
              <a:rPr lang="it-IT" dirty="0">
                <a:latin typeface="Times New Roman" panose="02020603050405020304" pitchFamily="18" charset="0"/>
                <a:cs typeface="Times New Roman" panose="02020603050405020304" pitchFamily="18" charset="0"/>
              </a:rPr>
              <a:t>DISPERSIONE IMPLICITA</a:t>
            </a:r>
          </a:p>
          <a:p>
            <a:pPr algn="just"/>
            <a:r>
              <a:rPr lang="it-IT" dirty="0">
                <a:latin typeface="Times New Roman" panose="02020603050405020304" pitchFamily="18" charset="0"/>
                <a:cs typeface="Times New Roman" panose="02020603050405020304" pitchFamily="18" charset="0"/>
              </a:rPr>
              <a:t>Avviene quando uno studente rimane formalmente iscritto a scuola, ma con un rendimento insufficiente e competenze inadeguate. Si manifesta con: Gravi lacune negli apprendimenti; Passaggi di classe con insufficienze sanate solo formalmente; Mancata acquisizione di competenze di base </a:t>
            </a:r>
          </a:p>
          <a:p>
            <a:pPr algn="just"/>
            <a:endParaRPr lang="it-IT" dirty="0">
              <a:latin typeface="Times New Roman" panose="02020603050405020304" pitchFamily="18" charset="0"/>
              <a:cs typeface="Times New Roman" panose="02020603050405020304" pitchFamily="18" charset="0"/>
            </a:endParaRPr>
          </a:p>
          <a:p>
            <a:pPr algn="just"/>
            <a:r>
              <a:rPr lang="it-IT" dirty="0">
                <a:latin typeface="Times New Roman" panose="02020603050405020304" pitchFamily="18" charset="0"/>
                <a:cs typeface="Times New Roman" panose="02020603050405020304" pitchFamily="18" charset="0"/>
              </a:rPr>
              <a:t>DISPERSIONE MASCHERATA Alcuni studenti completano il percorso scolastico, ma senza acquisire competenze reali per il mondo del lavoro o dell’università. Questo accade quando: Gli studenti vengono "promossi" senza reale preparazione; Le scuole adottano politiche di passaggio di classe per evitare bocciature; I diplomati escono con un livello di competenze non adeguato al mercato del lavoro</a:t>
            </a:r>
          </a:p>
        </p:txBody>
      </p:sp>
    </p:spTree>
    <p:extLst>
      <p:ext uri="{BB962C8B-B14F-4D97-AF65-F5344CB8AC3E}">
        <p14:creationId xmlns:p14="http://schemas.microsoft.com/office/powerpoint/2010/main" val="2001016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8C618-395F-6FE2-F464-BF683D16873D}"/>
            </a:ext>
          </a:extLst>
        </p:cNvPr>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25BB0624-663E-0B3D-86E3-CA7F987C985E}"/>
              </a:ext>
            </a:extLst>
          </p:cNvPr>
          <p:cNvSpPr>
            <a:spLocks noGrp="1"/>
          </p:cNvSpPr>
          <p:nvPr>
            <p:ph type="sldNum" sz="quarter" idx="12"/>
          </p:nvPr>
        </p:nvSpPr>
        <p:spPr/>
        <p:txBody>
          <a:bodyPr/>
          <a:lstStyle/>
          <a:p>
            <a:fld id="{6D22F896-40B5-4ADD-8801-0D06FADFA095}" type="slidenum">
              <a:rPr lang="en-US" smtClean="0"/>
              <a:t>18</a:t>
            </a:fld>
            <a:endParaRPr lang="en-US" dirty="0"/>
          </a:p>
        </p:txBody>
      </p:sp>
      <p:sp>
        <p:nvSpPr>
          <p:cNvPr id="7" name="Segnaposto piè di pagina 4">
            <a:extLst>
              <a:ext uri="{FF2B5EF4-FFF2-40B4-BE49-F238E27FC236}">
                <a16:creationId xmlns:a16="http://schemas.microsoft.com/office/drawing/2014/main" id="{3DC7A953-1DD0-0CBA-7B6E-68FF20626D7B}"/>
              </a:ext>
            </a:extLst>
          </p:cNvPr>
          <p:cNvSpPr txBox="1">
            <a:spLocks/>
          </p:cNvSpPr>
          <p:nvPr/>
        </p:nvSpPr>
        <p:spPr>
          <a:xfrm>
            <a:off x="1809076" y="6459785"/>
            <a:ext cx="8573847" cy="357923"/>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it-IT" sz="1600" b="1" dirty="0">
                <a:solidFill>
                  <a:schemeClr val="bg1"/>
                </a:solidFill>
                <a:latin typeface="Baskerville Old Face" panose="02020602080505020303" pitchFamily="18" charset="0"/>
              </a:rPr>
              <a:t>Gemma </a:t>
            </a:r>
            <a:r>
              <a:rPr lang="it-IT" sz="1600" b="1" dirty="0" err="1">
                <a:solidFill>
                  <a:schemeClr val="bg1"/>
                </a:solidFill>
                <a:latin typeface="Baskerville Old Face" panose="02020602080505020303" pitchFamily="18" charset="0"/>
              </a:rPr>
              <a:t>Faraco</a:t>
            </a:r>
            <a:r>
              <a:rPr lang="it-IT" sz="1600" b="1" dirty="0">
                <a:solidFill>
                  <a:schemeClr val="bg1"/>
                </a:solidFill>
                <a:latin typeface="Baskerville Old Face" panose="02020602080505020303" pitchFamily="18" charset="0"/>
              </a:rPr>
              <a:t> - Dirigente Scolastico Scuola Polo Ambito 4 CS - 0006 CAL</a:t>
            </a:r>
            <a:endParaRPr lang="en-US" sz="1600" b="1" dirty="0">
              <a:solidFill>
                <a:schemeClr val="bg1"/>
              </a:solidFill>
              <a:latin typeface="Baskerville Old Face" panose="02020602080505020303" pitchFamily="18" charset="0"/>
            </a:endParaRPr>
          </a:p>
        </p:txBody>
      </p:sp>
      <p:pic>
        <p:nvPicPr>
          <p:cNvPr id="9" name="Immagine 8">
            <a:extLst>
              <a:ext uri="{FF2B5EF4-FFF2-40B4-BE49-F238E27FC236}">
                <a16:creationId xmlns:a16="http://schemas.microsoft.com/office/drawing/2014/main" id="{2515C207-EC0B-7443-974F-52387E3DCB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4195" y="182362"/>
            <a:ext cx="1276065" cy="1158635"/>
          </a:xfrm>
          <a:prstGeom prst="rect">
            <a:avLst/>
          </a:prstGeom>
        </p:spPr>
      </p:pic>
      <p:pic>
        <p:nvPicPr>
          <p:cNvPr id="11" name="Immagine 10">
            <a:extLst>
              <a:ext uri="{FF2B5EF4-FFF2-40B4-BE49-F238E27FC236}">
                <a16:creationId xmlns:a16="http://schemas.microsoft.com/office/drawing/2014/main" id="{42166E31-1058-F345-DE7C-A6E4814F25AB}"/>
              </a:ext>
            </a:extLst>
          </p:cNvPr>
          <p:cNvPicPr>
            <a:picLocks noChangeAspect="1"/>
          </p:cNvPicPr>
          <p:nvPr/>
        </p:nvPicPr>
        <p:blipFill>
          <a:blip r:embed="rId3"/>
          <a:stretch>
            <a:fillRect/>
          </a:stretch>
        </p:blipFill>
        <p:spPr>
          <a:xfrm>
            <a:off x="9221005" y="103669"/>
            <a:ext cx="1238984" cy="1232463"/>
          </a:xfrm>
          <a:prstGeom prst="rect">
            <a:avLst/>
          </a:prstGeom>
        </p:spPr>
      </p:pic>
      <p:sp>
        <p:nvSpPr>
          <p:cNvPr id="2" name="CasellaDiTesto 1">
            <a:extLst>
              <a:ext uri="{FF2B5EF4-FFF2-40B4-BE49-F238E27FC236}">
                <a16:creationId xmlns:a16="http://schemas.microsoft.com/office/drawing/2014/main" id="{33071F4D-5B63-3287-A362-26A755684AC4}"/>
              </a:ext>
            </a:extLst>
          </p:cNvPr>
          <p:cNvSpPr txBox="1"/>
          <p:nvPr/>
        </p:nvSpPr>
        <p:spPr>
          <a:xfrm>
            <a:off x="338328" y="246888"/>
            <a:ext cx="3154680" cy="369332"/>
          </a:xfrm>
          <a:prstGeom prst="rect">
            <a:avLst/>
          </a:prstGeom>
          <a:noFill/>
        </p:spPr>
        <p:txBody>
          <a:bodyPr wrap="square" rtlCol="0">
            <a:spAutoFit/>
          </a:bodyPr>
          <a:lstStyle/>
          <a:p>
            <a:r>
              <a:rPr lang="it-IT" dirty="0">
                <a:highlight>
                  <a:srgbClr val="FFFF99"/>
                </a:highlight>
                <a:latin typeface="Times New Roman" panose="02020603050405020304" pitchFamily="18" charset="0"/>
                <a:cs typeface="Times New Roman" panose="02020603050405020304" pitchFamily="18" charset="0"/>
              </a:rPr>
              <a:t>Come contrastare il fenomeno?</a:t>
            </a:r>
          </a:p>
        </p:txBody>
      </p:sp>
      <p:sp>
        <p:nvSpPr>
          <p:cNvPr id="5" name="CasellaDiTesto 4">
            <a:extLst>
              <a:ext uri="{FF2B5EF4-FFF2-40B4-BE49-F238E27FC236}">
                <a16:creationId xmlns:a16="http://schemas.microsoft.com/office/drawing/2014/main" id="{2E1DB4A1-116B-7B95-78F9-B0CF89633FEB}"/>
              </a:ext>
            </a:extLst>
          </p:cNvPr>
          <p:cNvSpPr txBox="1"/>
          <p:nvPr/>
        </p:nvSpPr>
        <p:spPr>
          <a:xfrm>
            <a:off x="1157128" y="618947"/>
            <a:ext cx="5188396" cy="2308324"/>
          </a:xfrm>
          <a:prstGeom prst="rect">
            <a:avLst/>
          </a:prstGeom>
          <a:noFill/>
        </p:spPr>
        <p:txBody>
          <a:bodyPr wrap="square">
            <a:spAutoFit/>
          </a:bodyPr>
          <a:lstStyle/>
          <a:p>
            <a:r>
              <a:rPr lang="it-IT" b="1" dirty="0">
                <a:latin typeface="Times New Roman" panose="02020603050405020304" pitchFamily="18" charset="0"/>
                <a:cs typeface="Times New Roman" panose="02020603050405020304" pitchFamily="18" charset="0"/>
              </a:rPr>
              <a:t>Individuare le cause</a:t>
            </a:r>
          </a:p>
          <a:p>
            <a:pPr lvl="1"/>
            <a:r>
              <a:rPr lang="it-IT" dirty="0">
                <a:latin typeface="Times New Roman" panose="02020603050405020304" pitchFamily="18" charset="0"/>
                <a:cs typeface="Times New Roman" panose="02020603050405020304" pitchFamily="18" charset="0"/>
              </a:rPr>
              <a:t>Fattori socio economici</a:t>
            </a:r>
          </a:p>
          <a:p>
            <a:pPr lvl="1"/>
            <a:r>
              <a:rPr lang="it-IT" dirty="0">
                <a:latin typeface="Times New Roman" panose="02020603050405020304" pitchFamily="18" charset="0"/>
                <a:cs typeface="Times New Roman" panose="02020603050405020304" pitchFamily="18" charset="0"/>
              </a:rPr>
              <a:t>Ambiente familiare</a:t>
            </a:r>
          </a:p>
          <a:p>
            <a:pPr lvl="1"/>
            <a:r>
              <a:rPr lang="it-IT" dirty="0">
                <a:latin typeface="Times New Roman" panose="02020603050405020304" pitchFamily="18" charset="0"/>
                <a:cs typeface="Times New Roman" panose="02020603050405020304" pitchFamily="18" charset="0"/>
              </a:rPr>
              <a:t>Problemi di salute e benessere</a:t>
            </a:r>
          </a:p>
          <a:p>
            <a:pPr lvl="1"/>
            <a:r>
              <a:rPr lang="it-IT" dirty="0">
                <a:latin typeface="Times New Roman" panose="02020603050405020304" pitchFamily="18" charset="0"/>
                <a:cs typeface="Times New Roman" panose="02020603050405020304" pitchFamily="18" charset="0"/>
              </a:rPr>
              <a:t>Mancanza di motivazione</a:t>
            </a:r>
          </a:p>
          <a:p>
            <a:pPr lvl="1"/>
            <a:r>
              <a:rPr lang="it-IT" dirty="0">
                <a:latin typeface="Times New Roman" panose="02020603050405020304" pitchFamily="18" charset="0"/>
                <a:cs typeface="Times New Roman" panose="02020603050405020304" pitchFamily="18" charset="0"/>
              </a:rPr>
              <a:t>Problemi di bullismo e discriminazione</a:t>
            </a:r>
          </a:p>
          <a:p>
            <a:pPr lvl="1"/>
            <a:r>
              <a:rPr lang="it-IT" dirty="0">
                <a:latin typeface="Times New Roman" panose="02020603050405020304" pitchFamily="18" charset="0"/>
                <a:cs typeface="Times New Roman" panose="02020603050405020304" pitchFamily="18" charset="0"/>
              </a:rPr>
              <a:t>Cattiva qualità dell’istruzione</a:t>
            </a:r>
          </a:p>
          <a:p>
            <a:pPr lvl="1"/>
            <a:r>
              <a:rPr lang="it-IT" dirty="0">
                <a:latin typeface="Times New Roman" panose="02020603050405020304" pitchFamily="18" charset="0"/>
                <a:cs typeface="Times New Roman" panose="02020603050405020304" pitchFamily="18" charset="0"/>
              </a:rPr>
              <a:t>Pressioni sociali e culturali</a:t>
            </a:r>
          </a:p>
        </p:txBody>
      </p:sp>
      <p:sp>
        <p:nvSpPr>
          <p:cNvPr id="8" name="CasellaDiTesto 7">
            <a:extLst>
              <a:ext uri="{FF2B5EF4-FFF2-40B4-BE49-F238E27FC236}">
                <a16:creationId xmlns:a16="http://schemas.microsoft.com/office/drawing/2014/main" id="{DFFE6A41-59AF-CED3-80DE-5CBAC01182C9}"/>
              </a:ext>
            </a:extLst>
          </p:cNvPr>
          <p:cNvSpPr txBox="1"/>
          <p:nvPr/>
        </p:nvSpPr>
        <p:spPr>
          <a:xfrm>
            <a:off x="3751326" y="3051715"/>
            <a:ext cx="7751826" cy="2862322"/>
          </a:xfrm>
          <a:prstGeom prst="rect">
            <a:avLst/>
          </a:prstGeom>
          <a:noFill/>
        </p:spPr>
        <p:txBody>
          <a:bodyPr wrap="square">
            <a:spAutoFit/>
          </a:bodyPr>
          <a:lstStyle/>
          <a:p>
            <a:pPr marL="285750" indent="-285750" algn="just">
              <a:buFont typeface="Wingdings" panose="05000000000000000000" pitchFamily="2" charset="2"/>
              <a:buChar char="q"/>
            </a:pPr>
            <a:r>
              <a:rPr lang="it-IT" dirty="0">
                <a:latin typeface="Times New Roman" panose="02020603050405020304" pitchFamily="18" charset="0"/>
                <a:cs typeface="Times New Roman" panose="02020603050405020304" pitchFamily="18" charset="0"/>
              </a:rPr>
              <a:t>Interventi di supporto alle famiglie: garantire aiuti economici, servizi di consulenza e supporto psicologico per le famiglie in difficoltà </a:t>
            </a:r>
          </a:p>
          <a:p>
            <a:pPr marL="285750" indent="-285750" algn="just">
              <a:buFont typeface="Wingdings" panose="05000000000000000000" pitchFamily="2" charset="2"/>
              <a:buChar char="q"/>
            </a:pPr>
            <a:r>
              <a:rPr lang="it-IT" dirty="0">
                <a:latin typeface="Times New Roman" panose="02020603050405020304" pitchFamily="18" charset="0"/>
                <a:cs typeface="Times New Roman" panose="02020603050405020304" pitchFamily="18" charset="0"/>
              </a:rPr>
              <a:t>Didattica innovativa e inclusiva: promuovere metodologie didattiche più coinvolgenti, come l'apprendimento esperienziale e le tecnologie digitali. </a:t>
            </a:r>
          </a:p>
          <a:p>
            <a:pPr marL="285750" indent="-285750" algn="just">
              <a:buFont typeface="Wingdings" panose="05000000000000000000" pitchFamily="2" charset="2"/>
              <a:buChar char="q"/>
            </a:pPr>
            <a:r>
              <a:rPr lang="it-IT" dirty="0">
                <a:latin typeface="Times New Roman" panose="02020603050405020304" pitchFamily="18" charset="0"/>
                <a:cs typeface="Times New Roman" panose="02020603050405020304" pitchFamily="18" charset="0"/>
              </a:rPr>
              <a:t>Orientamento scolastico e professionale: aiutare gli studenti a individuare il percorso educativo più adatto alle loro inclinazioni e aspirazioni. </a:t>
            </a:r>
          </a:p>
          <a:p>
            <a:pPr marL="285750" indent="-285750" algn="just">
              <a:buFont typeface="Wingdings" panose="05000000000000000000" pitchFamily="2" charset="2"/>
              <a:buChar char="q"/>
            </a:pPr>
            <a:r>
              <a:rPr lang="it-IT" dirty="0">
                <a:latin typeface="Times New Roman" panose="02020603050405020304" pitchFamily="18" charset="0"/>
                <a:cs typeface="Times New Roman" panose="02020603050405020304" pitchFamily="18" charset="0"/>
              </a:rPr>
              <a:t>Tutoraggio e mentoring: affiancare agli studenti in difficoltà figure di riferimento che possano motivarli e supportarli.</a:t>
            </a:r>
          </a:p>
          <a:p>
            <a:pPr marL="285750" indent="-285750" algn="just">
              <a:buFont typeface="Wingdings" panose="05000000000000000000" pitchFamily="2" charset="2"/>
              <a:buChar char="q"/>
            </a:pPr>
            <a:r>
              <a:rPr lang="it-IT" dirty="0">
                <a:latin typeface="Times New Roman" panose="02020603050405020304" pitchFamily="18" charset="0"/>
                <a:cs typeface="Times New Roman" panose="02020603050405020304" pitchFamily="18" charset="0"/>
              </a:rPr>
              <a:t>Migliorare il clima scolastico: creare ambienti di apprendimento accoglienti e contrastare il fenomeno del bullismo. </a:t>
            </a:r>
          </a:p>
        </p:txBody>
      </p:sp>
      <p:sp>
        <p:nvSpPr>
          <p:cNvPr id="13" name="CasellaDiTesto 12">
            <a:extLst>
              <a:ext uri="{FF2B5EF4-FFF2-40B4-BE49-F238E27FC236}">
                <a16:creationId xmlns:a16="http://schemas.microsoft.com/office/drawing/2014/main" id="{9D545D5A-DB47-A8ED-560C-CA73BAFAF7D9}"/>
              </a:ext>
            </a:extLst>
          </p:cNvPr>
          <p:cNvSpPr txBox="1"/>
          <p:nvPr/>
        </p:nvSpPr>
        <p:spPr>
          <a:xfrm>
            <a:off x="1343875" y="4068781"/>
            <a:ext cx="1213866" cy="369332"/>
          </a:xfrm>
          <a:prstGeom prst="rect">
            <a:avLst/>
          </a:prstGeom>
          <a:noFill/>
        </p:spPr>
        <p:txBody>
          <a:bodyPr wrap="square">
            <a:spAutoFit/>
          </a:bodyPr>
          <a:lstStyle/>
          <a:p>
            <a:r>
              <a:rPr lang="it-IT" dirty="0"/>
              <a:t>Strategie</a:t>
            </a:r>
          </a:p>
        </p:txBody>
      </p:sp>
      <p:sp>
        <p:nvSpPr>
          <p:cNvPr id="14" name="Parentesi graffa aperta 13">
            <a:extLst>
              <a:ext uri="{FF2B5EF4-FFF2-40B4-BE49-F238E27FC236}">
                <a16:creationId xmlns:a16="http://schemas.microsoft.com/office/drawing/2014/main" id="{99461AFB-31DE-D2C8-E7E6-C4C712836919}"/>
              </a:ext>
            </a:extLst>
          </p:cNvPr>
          <p:cNvSpPr/>
          <p:nvPr/>
        </p:nvSpPr>
        <p:spPr>
          <a:xfrm>
            <a:off x="2990088" y="3174430"/>
            <a:ext cx="502920" cy="2308324"/>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it-IT"/>
          </a:p>
        </p:txBody>
      </p:sp>
      <p:pic>
        <p:nvPicPr>
          <p:cNvPr id="16" name="Immagine 15">
            <a:extLst>
              <a:ext uri="{FF2B5EF4-FFF2-40B4-BE49-F238E27FC236}">
                <a16:creationId xmlns:a16="http://schemas.microsoft.com/office/drawing/2014/main" id="{F378B882-72C8-F9C4-F059-2E5E0AA71FE6}"/>
              </a:ext>
            </a:extLst>
          </p:cNvPr>
          <p:cNvPicPr>
            <a:picLocks noChangeAspect="1"/>
          </p:cNvPicPr>
          <p:nvPr/>
        </p:nvPicPr>
        <p:blipFill>
          <a:blip r:embed="rId4"/>
          <a:stretch>
            <a:fillRect/>
          </a:stretch>
        </p:blipFill>
        <p:spPr>
          <a:xfrm>
            <a:off x="386315" y="4560828"/>
            <a:ext cx="2795797" cy="1442276"/>
          </a:xfrm>
          <a:prstGeom prst="rect">
            <a:avLst/>
          </a:prstGeom>
        </p:spPr>
      </p:pic>
    </p:spTree>
    <p:extLst>
      <p:ext uri="{BB962C8B-B14F-4D97-AF65-F5344CB8AC3E}">
        <p14:creationId xmlns:p14="http://schemas.microsoft.com/office/powerpoint/2010/main" val="1038057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5BB08-F7A5-7D69-59D7-4BC2D7D198F8}"/>
            </a:ext>
          </a:extLst>
        </p:cNvPr>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E71A0984-510E-A302-E5F8-EDFF210084E2}"/>
              </a:ext>
            </a:extLst>
          </p:cNvPr>
          <p:cNvSpPr>
            <a:spLocks noGrp="1"/>
          </p:cNvSpPr>
          <p:nvPr>
            <p:ph type="sldNum" sz="quarter" idx="12"/>
          </p:nvPr>
        </p:nvSpPr>
        <p:spPr/>
        <p:txBody>
          <a:bodyPr/>
          <a:lstStyle/>
          <a:p>
            <a:fld id="{6D22F896-40B5-4ADD-8801-0D06FADFA095}" type="slidenum">
              <a:rPr lang="en-US" smtClean="0"/>
              <a:t>19</a:t>
            </a:fld>
            <a:endParaRPr lang="en-US" dirty="0"/>
          </a:p>
        </p:txBody>
      </p:sp>
      <p:sp>
        <p:nvSpPr>
          <p:cNvPr id="7" name="Segnaposto piè di pagina 4">
            <a:extLst>
              <a:ext uri="{FF2B5EF4-FFF2-40B4-BE49-F238E27FC236}">
                <a16:creationId xmlns:a16="http://schemas.microsoft.com/office/drawing/2014/main" id="{0A5EA68A-5E85-CF65-A2C0-C663F83E5BDB}"/>
              </a:ext>
            </a:extLst>
          </p:cNvPr>
          <p:cNvSpPr txBox="1">
            <a:spLocks/>
          </p:cNvSpPr>
          <p:nvPr/>
        </p:nvSpPr>
        <p:spPr>
          <a:xfrm>
            <a:off x="1809076" y="6459785"/>
            <a:ext cx="8573847" cy="357923"/>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it-IT" sz="1600" b="1" dirty="0">
                <a:solidFill>
                  <a:schemeClr val="bg1"/>
                </a:solidFill>
                <a:latin typeface="Baskerville Old Face" panose="02020602080505020303" pitchFamily="18" charset="0"/>
              </a:rPr>
              <a:t>Gemma </a:t>
            </a:r>
            <a:r>
              <a:rPr lang="it-IT" sz="1600" b="1" dirty="0" err="1">
                <a:solidFill>
                  <a:schemeClr val="bg1"/>
                </a:solidFill>
                <a:latin typeface="Baskerville Old Face" panose="02020602080505020303" pitchFamily="18" charset="0"/>
              </a:rPr>
              <a:t>Faraco</a:t>
            </a:r>
            <a:r>
              <a:rPr lang="it-IT" sz="1600" b="1" dirty="0">
                <a:solidFill>
                  <a:schemeClr val="bg1"/>
                </a:solidFill>
                <a:latin typeface="Baskerville Old Face" panose="02020602080505020303" pitchFamily="18" charset="0"/>
              </a:rPr>
              <a:t> - Dirigente Scolastico Scuola Polo Ambito 4 CS - 0006 CAL</a:t>
            </a:r>
            <a:endParaRPr lang="en-US" sz="1600" b="1" dirty="0">
              <a:solidFill>
                <a:schemeClr val="bg1"/>
              </a:solidFill>
              <a:latin typeface="Baskerville Old Face" panose="02020602080505020303" pitchFamily="18" charset="0"/>
            </a:endParaRPr>
          </a:p>
        </p:txBody>
      </p:sp>
      <p:pic>
        <p:nvPicPr>
          <p:cNvPr id="9" name="Immagine 8">
            <a:extLst>
              <a:ext uri="{FF2B5EF4-FFF2-40B4-BE49-F238E27FC236}">
                <a16:creationId xmlns:a16="http://schemas.microsoft.com/office/drawing/2014/main" id="{A270EA6B-06EB-48BA-CE79-5403A1CF76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4195" y="182362"/>
            <a:ext cx="1276065" cy="1158635"/>
          </a:xfrm>
          <a:prstGeom prst="rect">
            <a:avLst/>
          </a:prstGeom>
        </p:spPr>
      </p:pic>
      <p:pic>
        <p:nvPicPr>
          <p:cNvPr id="11" name="Immagine 10">
            <a:extLst>
              <a:ext uri="{FF2B5EF4-FFF2-40B4-BE49-F238E27FC236}">
                <a16:creationId xmlns:a16="http://schemas.microsoft.com/office/drawing/2014/main" id="{489DA02F-9B82-55BC-D756-867AF25BA706}"/>
              </a:ext>
            </a:extLst>
          </p:cNvPr>
          <p:cNvPicPr>
            <a:picLocks noChangeAspect="1"/>
          </p:cNvPicPr>
          <p:nvPr/>
        </p:nvPicPr>
        <p:blipFill>
          <a:blip r:embed="rId3"/>
          <a:stretch>
            <a:fillRect/>
          </a:stretch>
        </p:blipFill>
        <p:spPr>
          <a:xfrm>
            <a:off x="9221005" y="103669"/>
            <a:ext cx="1238984" cy="1232463"/>
          </a:xfrm>
          <a:prstGeom prst="rect">
            <a:avLst/>
          </a:prstGeom>
        </p:spPr>
      </p:pic>
      <p:sp>
        <p:nvSpPr>
          <p:cNvPr id="4" name="CasellaDiTesto 3">
            <a:extLst>
              <a:ext uri="{FF2B5EF4-FFF2-40B4-BE49-F238E27FC236}">
                <a16:creationId xmlns:a16="http://schemas.microsoft.com/office/drawing/2014/main" id="{4725ECBF-B148-A9EC-292C-642D0354DB39}"/>
              </a:ext>
            </a:extLst>
          </p:cNvPr>
          <p:cNvSpPr txBox="1"/>
          <p:nvPr/>
        </p:nvSpPr>
        <p:spPr>
          <a:xfrm>
            <a:off x="471740" y="350568"/>
            <a:ext cx="4420300" cy="369332"/>
          </a:xfrm>
          <a:prstGeom prst="rect">
            <a:avLst/>
          </a:prstGeom>
          <a:noFill/>
        </p:spPr>
        <p:txBody>
          <a:bodyPr wrap="square">
            <a:spAutoFit/>
          </a:bodyPr>
          <a:lstStyle/>
          <a:p>
            <a:r>
              <a:rPr lang="it-IT" dirty="0">
                <a:highlight>
                  <a:srgbClr val="00FF00"/>
                </a:highlight>
                <a:latin typeface="Times New Roman" panose="02020603050405020304" pitchFamily="18" charset="0"/>
                <a:cs typeface="Times New Roman" panose="02020603050405020304" pitchFamily="18" charset="0"/>
              </a:rPr>
              <a:t>attività di orientamento e didattica orientativa</a:t>
            </a:r>
            <a:endParaRPr lang="it-IT" dirty="0">
              <a:highlight>
                <a:srgbClr val="00FF00"/>
              </a:highlight>
            </a:endParaRPr>
          </a:p>
        </p:txBody>
      </p:sp>
      <p:pic>
        <p:nvPicPr>
          <p:cNvPr id="6" name="Immagine 5">
            <a:extLst>
              <a:ext uri="{FF2B5EF4-FFF2-40B4-BE49-F238E27FC236}">
                <a16:creationId xmlns:a16="http://schemas.microsoft.com/office/drawing/2014/main" id="{E5F7ED7E-F34F-C967-F55A-26737DBFB4BA}"/>
              </a:ext>
            </a:extLst>
          </p:cNvPr>
          <p:cNvPicPr>
            <a:picLocks noChangeAspect="1"/>
          </p:cNvPicPr>
          <p:nvPr/>
        </p:nvPicPr>
        <p:blipFill>
          <a:blip r:embed="rId4"/>
          <a:stretch>
            <a:fillRect/>
          </a:stretch>
        </p:blipFill>
        <p:spPr>
          <a:xfrm>
            <a:off x="419065" y="777074"/>
            <a:ext cx="2449897" cy="3429001"/>
          </a:xfrm>
          <a:prstGeom prst="rect">
            <a:avLst/>
          </a:prstGeom>
        </p:spPr>
      </p:pic>
      <p:sp>
        <p:nvSpPr>
          <p:cNvPr id="12" name="CasellaDiTesto 11">
            <a:extLst>
              <a:ext uri="{FF2B5EF4-FFF2-40B4-BE49-F238E27FC236}">
                <a16:creationId xmlns:a16="http://schemas.microsoft.com/office/drawing/2014/main" id="{CD5B901F-8F2E-8FFF-96E4-52B7C54DD87C}"/>
              </a:ext>
            </a:extLst>
          </p:cNvPr>
          <p:cNvSpPr txBox="1"/>
          <p:nvPr/>
        </p:nvSpPr>
        <p:spPr>
          <a:xfrm>
            <a:off x="3339846" y="1281518"/>
            <a:ext cx="6243066" cy="2308324"/>
          </a:xfrm>
          <a:prstGeom prst="rect">
            <a:avLst/>
          </a:prstGeom>
          <a:noFill/>
        </p:spPr>
        <p:txBody>
          <a:bodyPr wrap="square">
            <a:spAutoFit/>
          </a:bodyPr>
          <a:lstStyle/>
          <a:p>
            <a:pPr algn="just"/>
            <a:r>
              <a:rPr lang="it-IT" dirty="0">
                <a:latin typeface="Times New Roman" panose="02020603050405020304" pitchFamily="18" charset="0"/>
                <a:cs typeface="Times New Roman" panose="02020603050405020304" pitchFamily="18" charset="0"/>
              </a:rPr>
              <a:t>“l’orientamento è un processo volto a facilitare la conoscenza di sé, del contesto formativo, occupazionale, sociale culturale ed economico di riferimento, delle strategie messe in atto per relazionarsi ed interagire in tali realtà, al fine di favorire la maturazione e lo sviluppo delle competenze necessarie per poter definire o ridefinire autonomamente obiettivi personali e professionali aderenti al contesto, elaborare o rielaborare un progetto di vita e sostenere le scelte relative”.</a:t>
            </a:r>
          </a:p>
        </p:txBody>
      </p:sp>
      <p:sp>
        <p:nvSpPr>
          <p:cNvPr id="14" name="CasellaDiTesto 13">
            <a:extLst>
              <a:ext uri="{FF2B5EF4-FFF2-40B4-BE49-F238E27FC236}">
                <a16:creationId xmlns:a16="http://schemas.microsoft.com/office/drawing/2014/main" id="{0062F111-09ED-1209-2059-0FC5B2B29034}"/>
              </a:ext>
            </a:extLst>
          </p:cNvPr>
          <p:cNvSpPr txBox="1"/>
          <p:nvPr/>
        </p:nvSpPr>
        <p:spPr>
          <a:xfrm>
            <a:off x="6653403" y="3518697"/>
            <a:ext cx="4099941" cy="261610"/>
          </a:xfrm>
          <a:prstGeom prst="rect">
            <a:avLst/>
          </a:prstGeom>
          <a:noFill/>
        </p:spPr>
        <p:txBody>
          <a:bodyPr wrap="square">
            <a:spAutoFit/>
          </a:bodyPr>
          <a:lstStyle/>
          <a:p>
            <a:r>
              <a:rPr lang="it-IT" sz="1100" dirty="0">
                <a:latin typeface="Times New Roman" panose="02020603050405020304" pitchFamily="18" charset="0"/>
                <a:cs typeface="Times New Roman" panose="02020603050405020304" pitchFamily="18" charset="0"/>
              </a:rPr>
              <a:t>Definizione condivisa fra Governo, Regioni ed Enti Locali nel 2012</a:t>
            </a:r>
          </a:p>
        </p:txBody>
      </p:sp>
      <p:sp>
        <p:nvSpPr>
          <p:cNvPr id="16" name="CasellaDiTesto 15">
            <a:extLst>
              <a:ext uri="{FF2B5EF4-FFF2-40B4-BE49-F238E27FC236}">
                <a16:creationId xmlns:a16="http://schemas.microsoft.com/office/drawing/2014/main" id="{80C3C367-865F-026E-7D75-D1975C0948D0}"/>
              </a:ext>
            </a:extLst>
          </p:cNvPr>
          <p:cNvSpPr txBox="1"/>
          <p:nvPr/>
        </p:nvSpPr>
        <p:spPr>
          <a:xfrm>
            <a:off x="1890902" y="4206075"/>
            <a:ext cx="9321581" cy="1754326"/>
          </a:xfrm>
          <a:prstGeom prst="rect">
            <a:avLst/>
          </a:prstGeom>
          <a:noFill/>
        </p:spPr>
        <p:txBody>
          <a:bodyPr wrap="square">
            <a:spAutoFit/>
          </a:bodyPr>
          <a:lstStyle/>
          <a:p>
            <a:pPr algn="just"/>
            <a:r>
              <a:rPr lang="it-IT" dirty="0">
                <a:latin typeface="Times New Roman" panose="02020603050405020304" pitchFamily="18" charset="0"/>
                <a:cs typeface="Times New Roman" panose="02020603050405020304" pitchFamily="18" charset="0"/>
              </a:rPr>
              <a:t>«L’attività didattica in ottica orientativa è organizzata a partire dalle esperienze degli studenti, con il superamento della sola dimensione trasmissiva delle conoscenze e con la valorizzazione della didattica laboratoriale, di tempi e spazi flessibili, e delle opportunità offerte dall’esercizio dell’autonomia. 3. L’orientamento inizia, sin dalla scuola dell’infanzia e primaria, quale sostegno alla fiducia, all’autostima, all’impegno, alle motivazioni, al riconoscimento dei talenti e delle attitudini, favorendo anche il superamento delle difficoltà presenti nel processo di apprendimento.»</a:t>
            </a:r>
          </a:p>
        </p:txBody>
      </p:sp>
    </p:spTree>
    <p:extLst>
      <p:ext uri="{BB962C8B-B14F-4D97-AF65-F5344CB8AC3E}">
        <p14:creationId xmlns:p14="http://schemas.microsoft.com/office/powerpoint/2010/main" val="3527818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2A15FC-C1CA-4B07-9237-B4C25138E907}"/>
              </a:ext>
            </a:extLst>
          </p:cNvPr>
          <p:cNvSpPr>
            <a:spLocks noGrp="1"/>
          </p:cNvSpPr>
          <p:nvPr>
            <p:ph type="ctrTitle"/>
          </p:nvPr>
        </p:nvSpPr>
        <p:spPr>
          <a:xfrm>
            <a:off x="672606" y="1256486"/>
            <a:ext cx="10058400" cy="2294585"/>
          </a:xfrm>
        </p:spPr>
        <p:txBody>
          <a:bodyPr/>
          <a:lstStyle/>
          <a:p>
            <a:pPr algn="ctr"/>
            <a:r>
              <a:rPr lang="it-IT" b="1" dirty="0">
                <a:latin typeface="Baskerville Old Face" panose="02020602080505020303" pitchFamily="18" charset="0"/>
              </a:rPr>
              <a:t>Incontro finale di restituzione</a:t>
            </a:r>
          </a:p>
        </p:txBody>
      </p:sp>
      <p:sp>
        <p:nvSpPr>
          <p:cNvPr id="7" name="Segnaposto numero diapositiva 6"/>
          <p:cNvSpPr>
            <a:spLocks noGrp="1"/>
          </p:cNvSpPr>
          <p:nvPr>
            <p:ph type="sldNum" sz="quarter" idx="12"/>
          </p:nvPr>
        </p:nvSpPr>
        <p:spPr/>
        <p:txBody>
          <a:bodyPr/>
          <a:lstStyle/>
          <a:p>
            <a:fld id="{6D22F896-40B5-4ADD-8801-0D06FADFA095}" type="slidenum">
              <a:rPr lang="en-US" smtClean="0"/>
              <a:pPr/>
              <a:t>2</a:t>
            </a:fld>
            <a:endParaRPr lang="en-US" dirty="0"/>
          </a:p>
        </p:txBody>
      </p:sp>
      <p:pic>
        <p:nvPicPr>
          <p:cNvPr id="4" name="Immagine 3" descr="images.png">
            <a:extLst>
              <a:ext uri="{FF2B5EF4-FFF2-40B4-BE49-F238E27FC236}">
                <a16:creationId xmlns:a16="http://schemas.microsoft.com/office/drawing/2014/main" id="{DE5D45A5-F56D-499B-A388-E4FF12AC5DC8}"/>
              </a:ext>
            </a:extLst>
          </p:cNvPr>
          <p:cNvPicPr>
            <a:picLocks noChangeAspect="1"/>
          </p:cNvPicPr>
          <p:nvPr/>
        </p:nvPicPr>
        <p:blipFill>
          <a:blip r:embed="rId3" cstate="print"/>
          <a:stretch>
            <a:fillRect/>
          </a:stretch>
        </p:blipFill>
        <p:spPr>
          <a:xfrm>
            <a:off x="336991" y="258709"/>
            <a:ext cx="1520577" cy="1824692"/>
          </a:xfrm>
          <a:prstGeom prst="rect">
            <a:avLst/>
          </a:prstGeom>
          <a:gradFill>
            <a:gsLst>
              <a:gs pos="0">
                <a:srgbClr val="5E9EFF"/>
              </a:gs>
              <a:gs pos="39999">
                <a:srgbClr val="85C2FF"/>
              </a:gs>
              <a:gs pos="70000">
                <a:srgbClr val="C4D6EB"/>
              </a:gs>
              <a:gs pos="100000">
                <a:srgbClr val="FFEBFA"/>
              </a:gs>
            </a:gsLst>
            <a:lin ang="5400000" scaled="0"/>
          </a:gradFill>
        </p:spPr>
      </p:pic>
      <p:pic>
        <p:nvPicPr>
          <p:cNvPr id="11" name="Immagine 10" descr="http://www.radiomarconi.com/marconi/emblema/emblema_gr.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19075" y="4776087"/>
            <a:ext cx="1186815" cy="1180268"/>
          </a:xfrm>
          <a:prstGeom prst="rect">
            <a:avLst/>
          </a:prstGeom>
          <a:noFill/>
        </p:spPr>
      </p:pic>
      <p:sp>
        <p:nvSpPr>
          <p:cNvPr id="13" name="Sottotitolo 2">
            <a:extLst>
              <a:ext uri="{FF2B5EF4-FFF2-40B4-BE49-F238E27FC236}">
                <a16:creationId xmlns:a16="http://schemas.microsoft.com/office/drawing/2014/main" id="{CAD419F2-344D-4F09-AFB4-A4984396EB7A}"/>
              </a:ext>
            </a:extLst>
          </p:cNvPr>
          <p:cNvSpPr>
            <a:spLocks noGrp="1"/>
          </p:cNvSpPr>
          <p:nvPr>
            <p:ph type="subTitle" idx="1"/>
          </p:nvPr>
        </p:nvSpPr>
        <p:spPr>
          <a:xfrm>
            <a:off x="829587" y="3939663"/>
            <a:ext cx="10936393" cy="1727999"/>
          </a:xfrm>
        </p:spPr>
        <p:txBody>
          <a:bodyPr>
            <a:noAutofit/>
          </a:bodyPr>
          <a:lstStyle/>
          <a:p>
            <a:pPr algn="ctr"/>
            <a:r>
              <a:rPr lang="it-IT" sz="2400" b="1" dirty="0">
                <a:solidFill>
                  <a:schemeClr val="tx1"/>
                </a:solidFill>
                <a:latin typeface="Baskerville Old Face" panose="02020602080505020303" pitchFamily="18" charset="0"/>
              </a:rPr>
              <a:t>I.C. MONTALTO UFFUGO taverna-scalo</a:t>
            </a:r>
          </a:p>
          <a:p>
            <a:pPr algn="ctr"/>
            <a:r>
              <a:rPr lang="it-IT" sz="2400" b="1" dirty="0">
                <a:solidFill>
                  <a:schemeClr val="tx1"/>
                </a:solidFill>
                <a:latin typeface="Baskerville Old Face" panose="02020602080505020303" pitchFamily="18" charset="0"/>
              </a:rPr>
              <a:t>Scuola polo per la formazione – ambito 4 CS (0006 CAL)</a:t>
            </a:r>
          </a:p>
          <a:p>
            <a:pPr algn="ctr"/>
            <a:r>
              <a:rPr lang="it-IT" sz="2400" b="1" dirty="0" err="1">
                <a:solidFill>
                  <a:schemeClr val="tx1"/>
                </a:solidFill>
                <a:latin typeface="Baskerville Old Face" panose="02020602080505020303" pitchFamily="18" charset="0"/>
              </a:rPr>
              <a:t>a.s.</a:t>
            </a:r>
            <a:r>
              <a:rPr lang="it-IT" sz="2400" b="1" dirty="0">
                <a:solidFill>
                  <a:schemeClr val="tx1"/>
                </a:solidFill>
                <a:latin typeface="Baskerville Old Face" panose="02020602080505020303" pitchFamily="18" charset="0"/>
              </a:rPr>
              <a:t> 2025/2026</a:t>
            </a:r>
          </a:p>
        </p:txBody>
      </p:sp>
      <p:sp>
        <p:nvSpPr>
          <p:cNvPr id="3" name="Segnaposto piè di pagina 4">
            <a:extLst>
              <a:ext uri="{FF2B5EF4-FFF2-40B4-BE49-F238E27FC236}">
                <a16:creationId xmlns:a16="http://schemas.microsoft.com/office/drawing/2014/main" id="{0B99B413-7564-7FFA-9CD8-5B43BF4CEED4}"/>
              </a:ext>
            </a:extLst>
          </p:cNvPr>
          <p:cNvSpPr>
            <a:spLocks noGrp="1"/>
          </p:cNvSpPr>
          <p:nvPr>
            <p:ph type="ftr" sz="quarter" idx="11"/>
          </p:nvPr>
        </p:nvSpPr>
        <p:spPr>
          <a:xfrm>
            <a:off x="1751681" y="6396408"/>
            <a:ext cx="8573847" cy="357923"/>
          </a:xfrm>
        </p:spPr>
        <p:txBody>
          <a:bodyPr/>
          <a:lstStyle/>
          <a:p>
            <a:r>
              <a:rPr lang="it-IT" sz="1600" b="1" dirty="0">
                <a:solidFill>
                  <a:schemeClr val="bg1"/>
                </a:solidFill>
                <a:latin typeface="Baskerville Old Face" panose="02020602080505020303" pitchFamily="18" charset="0"/>
              </a:rPr>
              <a:t>Gemma </a:t>
            </a:r>
            <a:r>
              <a:rPr lang="it-IT" sz="1600" b="1" dirty="0" err="1">
                <a:solidFill>
                  <a:schemeClr val="bg1"/>
                </a:solidFill>
                <a:latin typeface="Baskerville Old Face" panose="02020602080505020303" pitchFamily="18" charset="0"/>
              </a:rPr>
              <a:t>Faraco</a:t>
            </a:r>
            <a:r>
              <a:rPr lang="it-IT" sz="1600" b="1" dirty="0">
                <a:solidFill>
                  <a:schemeClr val="bg1"/>
                </a:solidFill>
                <a:latin typeface="Baskerville Old Face" panose="02020602080505020303" pitchFamily="18" charset="0"/>
              </a:rPr>
              <a:t> - Dirigente Scolastico Scuola Polo Ambito 4 CS - 0006 CAL</a:t>
            </a:r>
            <a:endParaRPr lang="en-US" sz="1600" b="1" dirty="0">
              <a:solidFill>
                <a:schemeClr val="bg1"/>
              </a:solidFill>
              <a:latin typeface="Baskerville Old Face" panose="02020602080505020303" pitchFamily="18" charset="0"/>
            </a:endParaRPr>
          </a:p>
        </p:txBody>
      </p:sp>
      <p:pic>
        <p:nvPicPr>
          <p:cNvPr id="5" name="Immagine 4">
            <a:extLst>
              <a:ext uri="{FF2B5EF4-FFF2-40B4-BE49-F238E27FC236}">
                <a16:creationId xmlns:a16="http://schemas.microsoft.com/office/drawing/2014/main" id="{73D1E2A5-FEFE-7D61-2256-FE4B22BA53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44195" y="233836"/>
            <a:ext cx="1276065" cy="1158635"/>
          </a:xfrm>
          <a:prstGeom prst="rect">
            <a:avLst/>
          </a:prstGeom>
        </p:spPr>
      </p:pic>
      <p:pic>
        <p:nvPicPr>
          <p:cNvPr id="6" name="Immagine 5">
            <a:extLst>
              <a:ext uri="{FF2B5EF4-FFF2-40B4-BE49-F238E27FC236}">
                <a16:creationId xmlns:a16="http://schemas.microsoft.com/office/drawing/2014/main" id="{65A734EF-03AB-EFBD-A4D1-7077BAE55D29}"/>
              </a:ext>
            </a:extLst>
          </p:cNvPr>
          <p:cNvPicPr>
            <a:picLocks noChangeAspect="1"/>
          </p:cNvPicPr>
          <p:nvPr/>
        </p:nvPicPr>
        <p:blipFill>
          <a:blip r:embed="rId6"/>
          <a:stretch>
            <a:fillRect/>
          </a:stretch>
        </p:blipFill>
        <p:spPr>
          <a:xfrm>
            <a:off x="9205211" y="155143"/>
            <a:ext cx="1238984" cy="1232463"/>
          </a:xfrm>
          <a:prstGeom prst="rect">
            <a:avLst/>
          </a:prstGeom>
        </p:spPr>
      </p:pic>
    </p:spTree>
    <p:extLst>
      <p:ext uri="{BB962C8B-B14F-4D97-AF65-F5344CB8AC3E}">
        <p14:creationId xmlns:p14="http://schemas.microsoft.com/office/powerpoint/2010/main" val="3045509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8DC69-147B-C54B-02F1-C4C8D1C20771}"/>
            </a:ext>
          </a:extLst>
        </p:cNvPr>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926352C9-A96E-ABB4-CE44-0C03C9EA998E}"/>
              </a:ext>
            </a:extLst>
          </p:cNvPr>
          <p:cNvSpPr>
            <a:spLocks noGrp="1"/>
          </p:cNvSpPr>
          <p:nvPr>
            <p:ph type="sldNum" sz="quarter" idx="12"/>
          </p:nvPr>
        </p:nvSpPr>
        <p:spPr/>
        <p:txBody>
          <a:bodyPr/>
          <a:lstStyle/>
          <a:p>
            <a:fld id="{6D22F896-40B5-4ADD-8801-0D06FADFA095}" type="slidenum">
              <a:rPr lang="en-US" smtClean="0"/>
              <a:t>20</a:t>
            </a:fld>
            <a:endParaRPr lang="en-US" dirty="0"/>
          </a:p>
        </p:txBody>
      </p:sp>
      <p:sp>
        <p:nvSpPr>
          <p:cNvPr id="7" name="Segnaposto piè di pagina 4">
            <a:extLst>
              <a:ext uri="{FF2B5EF4-FFF2-40B4-BE49-F238E27FC236}">
                <a16:creationId xmlns:a16="http://schemas.microsoft.com/office/drawing/2014/main" id="{5EBD74EF-FC59-7526-F428-BF6C0914E752}"/>
              </a:ext>
            </a:extLst>
          </p:cNvPr>
          <p:cNvSpPr txBox="1">
            <a:spLocks/>
          </p:cNvSpPr>
          <p:nvPr/>
        </p:nvSpPr>
        <p:spPr>
          <a:xfrm>
            <a:off x="1809076" y="6459785"/>
            <a:ext cx="8573847" cy="357923"/>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it-IT" sz="1600" b="1" dirty="0">
                <a:solidFill>
                  <a:schemeClr val="bg1"/>
                </a:solidFill>
                <a:latin typeface="Baskerville Old Face" panose="02020602080505020303" pitchFamily="18" charset="0"/>
              </a:rPr>
              <a:t>Gemma </a:t>
            </a:r>
            <a:r>
              <a:rPr lang="it-IT" sz="1600" b="1" dirty="0" err="1">
                <a:solidFill>
                  <a:schemeClr val="bg1"/>
                </a:solidFill>
                <a:latin typeface="Baskerville Old Face" panose="02020602080505020303" pitchFamily="18" charset="0"/>
              </a:rPr>
              <a:t>Faraco</a:t>
            </a:r>
            <a:r>
              <a:rPr lang="it-IT" sz="1600" b="1" dirty="0">
                <a:solidFill>
                  <a:schemeClr val="bg1"/>
                </a:solidFill>
                <a:latin typeface="Baskerville Old Face" panose="02020602080505020303" pitchFamily="18" charset="0"/>
              </a:rPr>
              <a:t> - Dirigente Scolastico Scuola Polo Ambito 4 CS - 0006 CAL</a:t>
            </a:r>
            <a:endParaRPr lang="en-US" sz="1600" b="1" dirty="0">
              <a:solidFill>
                <a:schemeClr val="bg1"/>
              </a:solidFill>
              <a:latin typeface="Baskerville Old Face" panose="02020602080505020303" pitchFamily="18" charset="0"/>
            </a:endParaRPr>
          </a:p>
        </p:txBody>
      </p:sp>
      <p:pic>
        <p:nvPicPr>
          <p:cNvPr id="9" name="Immagine 8">
            <a:extLst>
              <a:ext uri="{FF2B5EF4-FFF2-40B4-BE49-F238E27FC236}">
                <a16:creationId xmlns:a16="http://schemas.microsoft.com/office/drawing/2014/main" id="{86497CA1-5ED9-44A0-9BC9-83E5DC5D63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4195" y="182362"/>
            <a:ext cx="1276065" cy="1158635"/>
          </a:xfrm>
          <a:prstGeom prst="rect">
            <a:avLst/>
          </a:prstGeom>
        </p:spPr>
      </p:pic>
      <p:pic>
        <p:nvPicPr>
          <p:cNvPr id="11" name="Immagine 10">
            <a:extLst>
              <a:ext uri="{FF2B5EF4-FFF2-40B4-BE49-F238E27FC236}">
                <a16:creationId xmlns:a16="http://schemas.microsoft.com/office/drawing/2014/main" id="{65A08003-BD9E-0935-CA12-9AFE8968834F}"/>
              </a:ext>
            </a:extLst>
          </p:cNvPr>
          <p:cNvPicPr>
            <a:picLocks noChangeAspect="1"/>
          </p:cNvPicPr>
          <p:nvPr/>
        </p:nvPicPr>
        <p:blipFill>
          <a:blip r:embed="rId3"/>
          <a:stretch>
            <a:fillRect/>
          </a:stretch>
        </p:blipFill>
        <p:spPr>
          <a:xfrm>
            <a:off x="9221005" y="103669"/>
            <a:ext cx="1238984" cy="1232463"/>
          </a:xfrm>
          <a:prstGeom prst="rect">
            <a:avLst/>
          </a:prstGeom>
        </p:spPr>
      </p:pic>
      <p:sp>
        <p:nvSpPr>
          <p:cNvPr id="4" name="CasellaDiTesto 3">
            <a:extLst>
              <a:ext uri="{FF2B5EF4-FFF2-40B4-BE49-F238E27FC236}">
                <a16:creationId xmlns:a16="http://schemas.microsoft.com/office/drawing/2014/main" id="{6ED8CC32-867F-61FE-7636-B97133A78D8A}"/>
              </a:ext>
            </a:extLst>
          </p:cNvPr>
          <p:cNvSpPr txBox="1"/>
          <p:nvPr/>
        </p:nvSpPr>
        <p:spPr>
          <a:xfrm>
            <a:off x="471740" y="182362"/>
            <a:ext cx="7099492" cy="646331"/>
          </a:xfrm>
          <a:prstGeom prst="rect">
            <a:avLst/>
          </a:prstGeom>
          <a:noFill/>
        </p:spPr>
        <p:txBody>
          <a:bodyPr wrap="square">
            <a:spAutoFit/>
          </a:bodyPr>
          <a:lstStyle/>
          <a:p>
            <a:r>
              <a:rPr lang="it-IT" dirty="0">
                <a:highlight>
                  <a:srgbClr val="00FF00"/>
                </a:highlight>
                <a:latin typeface="Times New Roman" panose="02020603050405020304" pitchFamily="18" charset="0"/>
                <a:cs typeface="Times New Roman" panose="02020603050405020304" pitchFamily="18" charset="0"/>
              </a:rPr>
              <a:t>insegnamento di educazione civica: nuove Linee Guida per l’insegnamento dell’Educazione Civica (D.M. n.183/24) e sua integrazione nel curricolo</a:t>
            </a:r>
            <a:endParaRPr lang="it-IT" dirty="0">
              <a:highlight>
                <a:srgbClr val="00FF00"/>
              </a:highlight>
            </a:endParaRPr>
          </a:p>
        </p:txBody>
      </p:sp>
      <p:pic>
        <p:nvPicPr>
          <p:cNvPr id="6" name="Immagine 5">
            <a:extLst>
              <a:ext uri="{FF2B5EF4-FFF2-40B4-BE49-F238E27FC236}">
                <a16:creationId xmlns:a16="http://schemas.microsoft.com/office/drawing/2014/main" id="{20D02472-1898-797A-7945-3EC95ABF8DC4}"/>
              </a:ext>
            </a:extLst>
          </p:cNvPr>
          <p:cNvPicPr>
            <a:picLocks noChangeAspect="1"/>
          </p:cNvPicPr>
          <p:nvPr/>
        </p:nvPicPr>
        <p:blipFill>
          <a:blip r:embed="rId4"/>
          <a:stretch>
            <a:fillRect/>
          </a:stretch>
        </p:blipFill>
        <p:spPr>
          <a:xfrm>
            <a:off x="6637191" y="4961217"/>
            <a:ext cx="4991483" cy="919636"/>
          </a:xfrm>
          <a:prstGeom prst="rect">
            <a:avLst/>
          </a:prstGeom>
        </p:spPr>
      </p:pic>
      <p:sp>
        <p:nvSpPr>
          <p:cNvPr id="12" name="CasellaDiTesto 11">
            <a:extLst>
              <a:ext uri="{FF2B5EF4-FFF2-40B4-BE49-F238E27FC236}">
                <a16:creationId xmlns:a16="http://schemas.microsoft.com/office/drawing/2014/main" id="{947E329D-DB59-370A-4A5B-3DCEE2A6482A}"/>
              </a:ext>
            </a:extLst>
          </p:cNvPr>
          <p:cNvSpPr txBox="1"/>
          <p:nvPr/>
        </p:nvSpPr>
        <p:spPr>
          <a:xfrm>
            <a:off x="4908975" y="868119"/>
            <a:ext cx="4523994" cy="369332"/>
          </a:xfrm>
          <a:prstGeom prst="rect">
            <a:avLst/>
          </a:prstGeom>
          <a:noFill/>
        </p:spPr>
        <p:txBody>
          <a:bodyPr wrap="square">
            <a:spAutoFit/>
          </a:bodyPr>
          <a:lstStyle/>
          <a:p>
            <a:r>
              <a:rPr lang="it-IT" dirty="0"/>
              <a:t>https://www.istruzione.it/educazione_civica/</a:t>
            </a:r>
          </a:p>
        </p:txBody>
      </p:sp>
      <p:sp>
        <p:nvSpPr>
          <p:cNvPr id="14" name="CasellaDiTesto 13">
            <a:extLst>
              <a:ext uri="{FF2B5EF4-FFF2-40B4-BE49-F238E27FC236}">
                <a16:creationId xmlns:a16="http://schemas.microsoft.com/office/drawing/2014/main" id="{28D91927-C6DA-FE62-8DDA-79A1EADBF233}"/>
              </a:ext>
            </a:extLst>
          </p:cNvPr>
          <p:cNvSpPr txBox="1"/>
          <p:nvPr/>
        </p:nvSpPr>
        <p:spPr>
          <a:xfrm>
            <a:off x="279716" y="1636147"/>
            <a:ext cx="6094476" cy="2133918"/>
          </a:xfrm>
          <a:prstGeom prst="rect">
            <a:avLst/>
          </a:prstGeom>
          <a:noFill/>
        </p:spPr>
        <p:txBody>
          <a:bodyPr wrap="square">
            <a:spAutoFit/>
          </a:bodyPr>
          <a:lstStyle/>
          <a:p>
            <a:pPr algn="just">
              <a:spcAft>
                <a:spcPts val="750"/>
              </a:spcAft>
            </a:pPr>
            <a:r>
              <a:rPr lang="it-IT" b="0" i="0" dirty="0">
                <a:solidFill>
                  <a:srgbClr val="332200"/>
                </a:solidFill>
                <a:effectLst/>
                <a:latin typeface="Times New Roman" panose="02020603050405020304" pitchFamily="18" charset="0"/>
                <a:cs typeface="Times New Roman" panose="02020603050405020304" pitchFamily="18" charset="0"/>
              </a:rPr>
              <a:t>A partire dall’anno scolastico 2024/2025, i curricoli di Educazione civica delle istituzioni scolastiche del sistema nazionale di istruzione si riferiranno ai traguardi e agli obiettivi di apprendimento definiti a livello nazionale, come individuati dalle nuove Linee guida che sostituiscono le precedenti.</a:t>
            </a:r>
          </a:p>
          <a:p>
            <a:pPr algn="just">
              <a:spcAft>
                <a:spcPts val="750"/>
              </a:spcAft>
            </a:pPr>
            <a:r>
              <a:rPr lang="it-IT" b="0" i="0" dirty="0">
                <a:solidFill>
                  <a:srgbClr val="332200"/>
                </a:solidFill>
                <a:effectLst/>
                <a:latin typeface="Times New Roman" panose="02020603050405020304" pitchFamily="18" charset="0"/>
                <a:cs typeface="Times New Roman" panose="02020603050405020304" pitchFamily="18" charset="0"/>
              </a:rPr>
              <a:t>Tre sono i nuclei concettuali intorno ai quali si snodano </a:t>
            </a:r>
            <a:r>
              <a:rPr lang="it-IT" b="1" i="0" dirty="0">
                <a:solidFill>
                  <a:srgbClr val="202020"/>
                </a:solidFill>
                <a:effectLst/>
                <a:latin typeface="Times New Roman" panose="02020603050405020304" pitchFamily="18" charset="0"/>
                <a:cs typeface="Times New Roman" panose="02020603050405020304" pitchFamily="18" charset="0"/>
              </a:rPr>
              <a:t>le tematiche dell’Educazione civica</a:t>
            </a:r>
            <a:endParaRPr lang="it-IT" b="0" i="0" dirty="0">
              <a:solidFill>
                <a:srgbClr val="332200"/>
              </a:solidFill>
              <a:effectLst/>
              <a:latin typeface="Times New Roman" panose="02020603050405020304" pitchFamily="18" charset="0"/>
              <a:cs typeface="Times New Roman" panose="02020603050405020304" pitchFamily="18" charset="0"/>
            </a:endParaRPr>
          </a:p>
        </p:txBody>
      </p:sp>
      <p:pic>
        <p:nvPicPr>
          <p:cNvPr id="16" name="Immagine 15">
            <a:extLst>
              <a:ext uri="{FF2B5EF4-FFF2-40B4-BE49-F238E27FC236}">
                <a16:creationId xmlns:a16="http://schemas.microsoft.com/office/drawing/2014/main" id="{2636D3DA-DF7F-A866-81C2-AB65E0225439}"/>
              </a:ext>
            </a:extLst>
          </p:cNvPr>
          <p:cNvPicPr>
            <a:picLocks noChangeAspect="1"/>
          </p:cNvPicPr>
          <p:nvPr/>
        </p:nvPicPr>
        <p:blipFill>
          <a:blip r:embed="rId5"/>
          <a:stretch>
            <a:fillRect/>
          </a:stretch>
        </p:blipFill>
        <p:spPr>
          <a:xfrm>
            <a:off x="6831541" y="1780228"/>
            <a:ext cx="5077534" cy="1495634"/>
          </a:xfrm>
          <a:prstGeom prst="rect">
            <a:avLst/>
          </a:prstGeom>
        </p:spPr>
      </p:pic>
      <p:pic>
        <p:nvPicPr>
          <p:cNvPr id="18" name="Immagine 17">
            <a:extLst>
              <a:ext uri="{FF2B5EF4-FFF2-40B4-BE49-F238E27FC236}">
                <a16:creationId xmlns:a16="http://schemas.microsoft.com/office/drawing/2014/main" id="{62A0499D-FDAA-B053-F9D3-D305E564B56C}"/>
              </a:ext>
            </a:extLst>
          </p:cNvPr>
          <p:cNvPicPr>
            <a:picLocks noChangeAspect="1"/>
          </p:cNvPicPr>
          <p:nvPr/>
        </p:nvPicPr>
        <p:blipFill>
          <a:blip r:embed="rId6"/>
          <a:stretch>
            <a:fillRect/>
          </a:stretch>
        </p:blipFill>
        <p:spPr>
          <a:xfrm>
            <a:off x="371980" y="3770065"/>
            <a:ext cx="6002212" cy="2564676"/>
          </a:xfrm>
          <a:prstGeom prst="rect">
            <a:avLst/>
          </a:prstGeom>
        </p:spPr>
      </p:pic>
    </p:spTree>
    <p:extLst>
      <p:ext uri="{BB962C8B-B14F-4D97-AF65-F5344CB8AC3E}">
        <p14:creationId xmlns:p14="http://schemas.microsoft.com/office/powerpoint/2010/main" val="4273535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C11EF9-E24D-C880-09C7-79823421EFB8}"/>
            </a:ext>
          </a:extLst>
        </p:cNvPr>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732C64CA-B3D6-0346-AB77-18390489E2CD}"/>
              </a:ext>
            </a:extLst>
          </p:cNvPr>
          <p:cNvSpPr>
            <a:spLocks noGrp="1"/>
          </p:cNvSpPr>
          <p:nvPr>
            <p:ph type="sldNum" sz="quarter" idx="12"/>
          </p:nvPr>
        </p:nvSpPr>
        <p:spPr/>
        <p:txBody>
          <a:bodyPr/>
          <a:lstStyle/>
          <a:p>
            <a:fld id="{6D22F896-40B5-4ADD-8801-0D06FADFA095}" type="slidenum">
              <a:rPr lang="en-US" smtClean="0"/>
              <a:t>21</a:t>
            </a:fld>
            <a:endParaRPr lang="en-US" dirty="0"/>
          </a:p>
        </p:txBody>
      </p:sp>
      <p:sp>
        <p:nvSpPr>
          <p:cNvPr id="7" name="Segnaposto piè di pagina 4">
            <a:extLst>
              <a:ext uri="{FF2B5EF4-FFF2-40B4-BE49-F238E27FC236}">
                <a16:creationId xmlns:a16="http://schemas.microsoft.com/office/drawing/2014/main" id="{391A6EC9-8F43-FB77-97B1-3F049C8A9773}"/>
              </a:ext>
            </a:extLst>
          </p:cNvPr>
          <p:cNvSpPr txBox="1">
            <a:spLocks/>
          </p:cNvSpPr>
          <p:nvPr/>
        </p:nvSpPr>
        <p:spPr>
          <a:xfrm>
            <a:off x="1809076" y="6459785"/>
            <a:ext cx="8573847" cy="357923"/>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it-IT" sz="1600" b="1" dirty="0">
                <a:solidFill>
                  <a:schemeClr val="bg1"/>
                </a:solidFill>
                <a:latin typeface="Baskerville Old Face" panose="02020602080505020303" pitchFamily="18" charset="0"/>
              </a:rPr>
              <a:t>Gemma </a:t>
            </a:r>
            <a:r>
              <a:rPr lang="it-IT" sz="1600" b="1" dirty="0" err="1">
                <a:solidFill>
                  <a:schemeClr val="bg1"/>
                </a:solidFill>
                <a:latin typeface="Baskerville Old Face" panose="02020602080505020303" pitchFamily="18" charset="0"/>
              </a:rPr>
              <a:t>Faraco</a:t>
            </a:r>
            <a:r>
              <a:rPr lang="it-IT" sz="1600" b="1" dirty="0">
                <a:solidFill>
                  <a:schemeClr val="bg1"/>
                </a:solidFill>
                <a:latin typeface="Baskerville Old Face" panose="02020602080505020303" pitchFamily="18" charset="0"/>
              </a:rPr>
              <a:t> - Dirigente Scolastico Scuola Polo Ambito 4 CS - 0006 CAL</a:t>
            </a:r>
            <a:endParaRPr lang="en-US" sz="1600" b="1" dirty="0">
              <a:solidFill>
                <a:schemeClr val="bg1"/>
              </a:solidFill>
              <a:latin typeface="Baskerville Old Face" panose="02020602080505020303" pitchFamily="18" charset="0"/>
            </a:endParaRPr>
          </a:p>
        </p:txBody>
      </p:sp>
      <p:pic>
        <p:nvPicPr>
          <p:cNvPr id="9" name="Immagine 8">
            <a:extLst>
              <a:ext uri="{FF2B5EF4-FFF2-40B4-BE49-F238E27FC236}">
                <a16:creationId xmlns:a16="http://schemas.microsoft.com/office/drawing/2014/main" id="{4E06B21F-BC7E-DB4D-22F1-5E088E5E7C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4195" y="182362"/>
            <a:ext cx="1276065" cy="1158635"/>
          </a:xfrm>
          <a:prstGeom prst="rect">
            <a:avLst/>
          </a:prstGeom>
        </p:spPr>
      </p:pic>
      <p:sp>
        <p:nvSpPr>
          <p:cNvPr id="10" name="CasellaDiTesto 9">
            <a:extLst>
              <a:ext uri="{FF2B5EF4-FFF2-40B4-BE49-F238E27FC236}">
                <a16:creationId xmlns:a16="http://schemas.microsoft.com/office/drawing/2014/main" id="{0A1DB2E6-E398-8FB9-E521-D683ECB7CFE9}"/>
              </a:ext>
            </a:extLst>
          </p:cNvPr>
          <p:cNvSpPr txBox="1"/>
          <p:nvPr/>
        </p:nvSpPr>
        <p:spPr>
          <a:xfrm>
            <a:off x="10250424" y="5967738"/>
            <a:ext cx="1746504" cy="369332"/>
          </a:xfrm>
          <a:prstGeom prst="rect">
            <a:avLst/>
          </a:prstGeom>
          <a:solidFill>
            <a:schemeClr val="accent4"/>
          </a:solidFill>
        </p:spPr>
        <p:txBody>
          <a:bodyPr wrap="square" rtlCol="0">
            <a:spAutoFit/>
          </a:bodyPr>
          <a:lstStyle/>
          <a:p>
            <a:r>
              <a:rPr lang="it-IT" dirty="0" err="1">
                <a:latin typeface="Times New Roman" panose="02020603050405020304" pitchFamily="18" charset="0"/>
                <a:cs typeface="Times New Roman" panose="02020603050405020304" pitchFamily="18" charset="0"/>
              </a:rPr>
              <a:t>a.s.</a:t>
            </a:r>
            <a:r>
              <a:rPr lang="it-IT" dirty="0">
                <a:latin typeface="Times New Roman" panose="02020603050405020304" pitchFamily="18" charset="0"/>
                <a:cs typeface="Times New Roman" panose="02020603050405020304" pitchFamily="18" charset="0"/>
              </a:rPr>
              <a:t> 2024_2025</a:t>
            </a:r>
          </a:p>
        </p:txBody>
      </p:sp>
      <p:pic>
        <p:nvPicPr>
          <p:cNvPr id="11" name="Immagine 10">
            <a:extLst>
              <a:ext uri="{FF2B5EF4-FFF2-40B4-BE49-F238E27FC236}">
                <a16:creationId xmlns:a16="http://schemas.microsoft.com/office/drawing/2014/main" id="{0C5F96D5-3690-6733-DC96-0F231F952FDE}"/>
              </a:ext>
            </a:extLst>
          </p:cNvPr>
          <p:cNvPicPr>
            <a:picLocks noChangeAspect="1"/>
          </p:cNvPicPr>
          <p:nvPr/>
        </p:nvPicPr>
        <p:blipFill>
          <a:blip r:embed="rId3"/>
          <a:stretch>
            <a:fillRect/>
          </a:stretch>
        </p:blipFill>
        <p:spPr>
          <a:xfrm>
            <a:off x="9221005" y="103669"/>
            <a:ext cx="1238984" cy="1232463"/>
          </a:xfrm>
          <a:prstGeom prst="rect">
            <a:avLst/>
          </a:prstGeom>
        </p:spPr>
      </p:pic>
      <p:sp>
        <p:nvSpPr>
          <p:cNvPr id="5" name="CasellaDiTesto 4">
            <a:extLst>
              <a:ext uri="{FF2B5EF4-FFF2-40B4-BE49-F238E27FC236}">
                <a16:creationId xmlns:a16="http://schemas.microsoft.com/office/drawing/2014/main" id="{054291AE-0CF4-8477-68EF-BA76136AA56E}"/>
              </a:ext>
            </a:extLst>
          </p:cNvPr>
          <p:cNvSpPr txBox="1"/>
          <p:nvPr/>
        </p:nvSpPr>
        <p:spPr>
          <a:xfrm>
            <a:off x="550926" y="497116"/>
            <a:ext cx="6094476" cy="369332"/>
          </a:xfrm>
          <a:prstGeom prst="rect">
            <a:avLst/>
          </a:prstGeom>
          <a:noFill/>
        </p:spPr>
        <p:txBody>
          <a:bodyPr wrap="square">
            <a:spAutoFit/>
          </a:bodyPr>
          <a:lstStyle/>
          <a:p>
            <a:r>
              <a:rPr lang="it-IT" dirty="0">
                <a:highlight>
                  <a:srgbClr val="00FF00"/>
                </a:highlight>
                <a:latin typeface="Times New Roman" panose="02020603050405020304" pitchFamily="18" charset="0"/>
                <a:cs typeface="Times New Roman" panose="02020603050405020304" pitchFamily="18" charset="0"/>
              </a:rPr>
              <a:t>valutazione didattica degli apprendimenti e del comportamento</a:t>
            </a:r>
          </a:p>
        </p:txBody>
      </p:sp>
      <p:sp>
        <p:nvSpPr>
          <p:cNvPr id="6" name="CasellaDiTesto 5">
            <a:extLst>
              <a:ext uri="{FF2B5EF4-FFF2-40B4-BE49-F238E27FC236}">
                <a16:creationId xmlns:a16="http://schemas.microsoft.com/office/drawing/2014/main" id="{7B22820D-AB72-5B87-2564-8345AD6D705C}"/>
              </a:ext>
            </a:extLst>
          </p:cNvPr>
          <p:cNvSpPr txBox="1"/>
          <p:nvPr/>
        </p:nvSpPr>
        <p:spPr>
          <a:xfrm>
            <a:off x="406910" y="2456635"/>
            <a:ext cx="6094476" cy="923330"/>
          </a:xfrm>
          <a:prstGeom prst="rect">
            <a:avLst/>
          </a:prstGeom>
          <a:noFill/>
        </p:spPr>
        <p:txBody>
          <a:bodyPr wrap="square">
            <a:spAutoFit/>
          </a:bodyPr>
          <a:lstStyle/>
          <a:p>
            <a:pPr algn="just"/>
            <a:r>
              <a:rPr lang="it-IT" dirty="0">
                <a:solidFill>
                  <a:srgbClr val="000000"/>
                </a:solidFill>
                <a:latin typeface="Georgia" panose="02040502050405020303" pitchFamily="18" charset="0"/>
              </a:rPr>
              <a:t>S</a:t>
            </a:r>
            <a:r>
              <a:rPr lang="it-IT" b="0" i="0" dirty="0">
                <a:solidFill>
                  <a:srgbClr val="000000"/>
                </a:solidFill>
                <a:effectLst/>
                <a:latin typeface="Georgia" panose="02040502050405020303" pitchFamily="18" charset="0"/>
              </a:rPr>
              <a:t>cuola primaria 			giudizi sintetici</a:t>
            </a:r>
          </a:p>
          <a:p>
            <a:pPr algn="just"/>
            <a:endParaRPr lang="it-IT" dirty="0">
              <a:solidFill>
                <a:srgbClr val="000000"/>
              </a:solidFill>
              <a:latin typeface="Georgia" panose="02040502050405020303" pitchFamily="18" charset="0"/>
            </a:endParaRPr>
          </a:p>
          <a:p>
            <a:pPr algn="just"/>
            <a:r>
              <a:rPr lang="it-IT" b="0" i="0" dirty="0">
                <a:solidFill>
                  <a:srgbClr val="000000"/>
                </a:solidFill>
                <a:effectLst/>
                <a:latin typeface="Georgia" panose="02040502050405020303" pitchFamily="18" charset="0"/>
              </a:rPr>
              <a:t>SSIG	 	</a:t>
            </a:r>
            <a:r>
              <a:rPr lang="it-IT" dirty="0">
                <a:solidFill>
                  <a:srgbClr val="000000"/>
                </a:solidFill>
                <a:latin typeface="Georgia" panose="02040502050405020303" pitchFamily="18" charset="0"/>
              </a:rPr>
              <a:t> </a:t>
            </a:r>
            <a:r>
              <a:rPr lang="it-IT" b="0" i="0" dirty="0">
                <a:solidFill>
                  <a:srgbClr val="000000"/>
                </a:solidFill>
                <a:effectLst/>
                <a:latin typeface="Georgia" panose="02040502050405020303" pitchFamily="18" charset="0"/>
              </a:rPr>
              <a:t>voto numerico per il comportamento</a:t>
            </a:r>
          </a:p>
        </p:txBody>
      </p:sp>
      <p:pic>
        <p:nvPicPr>
          <p:cNvPr id="4" name="Immagine 3">
            <a:extLst>
              <a:ext uri="{FF2B5EF4-FFF2-40B4-BE49-F238E27FC236}">
                <a16:creationId xmlns:a16="http://schemas.microsoft.com/office/drawing/2014/main" id="{7D1BFA62-0E92-7C12-3DFA-BEC65354EFE3}"/>
              </a:ext>
            </a:extLst>
          </p:cNvPr>
          <p:cNvPicPr>
            <a:picLocks noChangeAspect="1"/>
          </p:cNvPicPr>
          <p:nvPr/>
        </p:nvPicPr>
        <p:blipFill>
          <a:blip r:embed="rId4"/>
          <a:stretch>
            <a:fillRect/>
          </a:stretch>
        </p:blipFill>
        <p:spPr>
          <a:xfrm>
            <a:off x="7210805" y="16311"/>
            <a:ext cx="4880214" cy="6464808"/>
          </a:xfrm>
          <a:prstGeom prst="rect">
            <a:avLst/>
          </a:prstGeom>
        </p:spPr>
      </p:pic>
      <p:sp>
        <p:nvSpPr>
          <p:cNvPr id="12" name="CasellaDiTesto 11">
            <a:extLst>
              <a:ext uri="{FF2B5EF4-FFF2-40B4-BE49-F238E27FC236}">
                <a16:creationId xmlns:a16="http://schemas.microsoft.com/office/drawing/2014/main" id="{DDCC6310-F264-338B-3DFD-63A55FA7CEE2}"/>
              </a:ext>
            </a:extLst>
          </p:cNvPr>
          <p:cNvSpPr txBox="1"/>
          <p:nvPr/>
        </p:nvSpPr>
        <p:spPr>
          <a:xfrm>
            <a:off x="471740" y="1133591"/>
            <a:ext cx="6094476" cy="1200329"/>
          </a:xfrm>
          <a:prstGeom prst="rect">
            <a:avLst/>
          </a:prstGeom>
          <a:noFill/>
        </p:spPr>
        <p:txBody>
          <a:bodyPr wrap="square">
            <a:spAutoFit/>
          </a:bodyPr>
          <a:lstStyle/>
          <a:p>
            <a:r>
              <a:rPr lang="it-IT" dirty="0"/>
              <a:t>O.M.</a:t>
            </a:r>
            <a:r>
              <a:rPr lang="it-IT" b="0" i="0" dirty="0">
                <a:solidFill>
                  <a:srgbClr val="333333"/>
                </a:solidFill>
                <a:effectLst/>
                <a:latin typeface="Titillium Web" panose="00000500000000000000" pitchFamily="2" charset="0"/>
              </a:rPr>
              <a:t> 3 del 9 gennaio 2025</a:t>
            </a:r>
          </a:p>
          <a:p>
            <a:r>
              <a:rPr lang="it-IT" dirty="0"/>
              <a:t>Valutazione periodica e finale degli apprendimenti nella scuola primaria e valutazione del comportamento nella scuola secondaria di primo grado </a:t>
            </a:r>
          </a:p>
        </p:txBody>
      </p:sp>
      <p:cxnSp>
        <p:nvCxnSpPr>
          <p:cNvPr id="14" name="Connettore 2 13">
            <a:extLst>
              <a:ext uri="{FF2B5EF4-FFF2-40B4-BE49-F238E27FC236}">
                <a16:creationId xmlns:a16="http://schemas.microsoft.com/office/drawing/2014/main" id="{2F6A4857-FA26-18E3-A2F1-351DCE708836}"/>
              </a:ext>
            </a:extLst>
          </p:cNvPr>
          <p:cNvCxnSpPr/>
          <p:nvPr/>
        </p:nvCxnSpPr>
        <p:spPr>
          <a:xfrm>
            <a:off x="2286000" y="2670048"/>
            <a:ext cx="777240" cy="0"/>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5" name="Connettore 2 14">
            <a:extLst>
              <a:ext uri="{FF2B5EF4-FFF2-40B4-BE49-F238E27FC236}">
                <a16:creationId xmlns:a16="http://schemas.microsoft.com/office/drawing/2014/main" id="{32ECACCF-8C08-1F47-11A9-628726F2F75C}"/>
              </a:ext>
            </a:extLst>
          </p:cNvPr>
          <p:cNvCxnSpPr/>
          <p:nvPr/>
        </p:nvCxnSpPr>
        <p:spPr>
          <a:xfrm>
            <a:off x="1112520" y="3227379"/>
            <a:ext cx="777240" cy="0"/>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17" name="Immagine 16">
            <a:extLst>
              <a:ext uri="{FF2B5EF4-FFF2-40B4-BE49-F238E27FC236}">
                <a16:creationId xmlns:a16="http://schemas.microsoft.com/office/drawing/2014/main" id="{118C085B-C6F2-7D3B-9E09-5E7D038DEC2D}"/>
              </a:ext>
            </a:extLst>
          </p:cNvPr>
          <p:cNvPicPr>
            <a:picLocks noChangeAspect="1"/>
          </p:cNvPicPr>
          <p:nvPr/>
        </p:nvPicPr>
        <p:blipFill>
          <a:blip r:embed="rId5"/>
          <a:stretch>
            <a:fillRect/>
          </a:stretch>
        </p:blipFill>
        <p:spPr>
          <a:xfrm>
            <a:off x="259185" y="3815947"/>
            <a:ext cx="6677957" cy="2133898"/>
          </a:xfrm>
          <a:prstGeom prst="rect">
            <a:avLst/>
          </a:prstGeom>
        </p:spPr>
      </p:pic>
      <p:sp>
        <p:nvSpPr>
          <p:cNvPr id="18" name="CasellaDiTesto 17">
            <a:extLst>
              <a:ext uri="{FF2B5EF4-FFF2-40B4-BE49-F238E27FC236}">
                <a16:creationId xmlns:a16="http://schemas.microsoft.com/office/drawing/2014/main" id="{5A5E300F-6A3E-63DF-11DC-9F76F1A595D3}"/>
              </a:ext>
            </a:extLst>
          </p:cNvPr>
          <p:cNvSpPr txBox="1"/>
          <p:nvPr/>
        </p:nvSpPr>
        <p:spPr>
          <a:xfrm>
            <a:off x="4370833" y="2029121"/>
            <a:ext cx="2566310" cy="369332"/>
          </a:xfrm>
          <a:prstGeom prst="rect">
            <a:avLst/>
          </a:prstGeom>
          <a:solidFill>
            <a:srgbClr val="FFFF00"/>
          </a:solidFill>
        </p:spPr>
        <p:txBody>
          <a:bodyPr wrap="square" rtlCol="0">
            <a:spAutoFit/>
          </a:bodyPr>
          <a:lstStyle/>
          <a:p>
            <a:r>
              <a:rPr lang="it-IT" dirty="0"/>
              <a:t>In vigore a partire dal IIQ</a:t>
            </a:r>
          </a:p>
        </p:txBody>
      </p:sp>
    </p:spTree>
    <p:extLst>
      <p:ext uri="{BB962C8B-B14F-4D97-AF65-F5344CB8AC3E}">
        <p14:creationId xmlns:p14="http://schemas.microsoft.com/office/powerpoint/2010/main" val="1186716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AE7C3-6AD0-96C2-3C43-658266989499}"/>
            </a:ext>
          </a:extLst>
        </p:cNvPr>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6FC6ABC7-F4E1-D8D4-7D49-EC5D6F03B59C}"/>
              </a:ext>
            </a:extLst>
          </p:cNvPr>
          <p:cNvSpPr>
            <a:spLocks noGrp="1"/>
          </p:cNvSpPr>
          <p:nvPr>
            <p:ph type="sldNum" sz="quarter" idx="12"/>
          </p:nvPr>
        </p:nvSpPr>
        <p:spPr/>
        <p:txBody>
          <a:bodyPr/>
          <a:lstStyle/>
          <a:p>
            <a:fld id="{6D22F896-40B5-4ADD-8801-0D06FADFA095}" type="slidenum">
              <a:rPr lang="en-US" smtClean="0"/>
              <a:t>22</a:t>
            </a:fld>
            <a:endParaRPr lang="en-US" dirty="0"/>
          </a:p>
        </p:txBody>
      </p:sp>
      <p:sp>
        <p:nvSpPr>
          <p:cNvPr id="7" name="Segnaposto piè di pagina 4">
            <a:extLst>
              <a:ext uri="{FF2B5EF4-FFF2-40B4-BE49-F238E27FC236}">
                <a16:creationId xmlns:a16="http://schemas.microsoft.com/office/drawing/2014/main" id="{F161E0EB-5C30-63CD-6BC8-F209C4C7928F}"/>
              </a:ext>
            </a:extLst>
          </p:cNvPr>
          <p:cNvSpPr txBox="1">
            <a:spLocks/>
          </p:cNvSpPr>
          <p:nvPr/>
        </p:nvSpPr>
        <p:spPr>
          <a:xfrm>
            <a:off x="1809076" y="6459785"/>
            <a:ext cx="8573847" cy="357923"/>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it-IT" sz="1600" b="1" dirty="0">
                <a:solidFill>
                  <a:schemeClr val="bg1"/>
                </a:solidFill>
                <a:latin typeface="Baskerville Old Face" panose="02020602080505020303" pitchFamily="18" charset="0"/>
              </a:rPr>
              <a:t>Gemma </a:t>
            </a:r>
            <a:r>
              <a:rPr lang="it-IT" sz="1600" b="1" dirty="0" err="1">
                <a:solidFill>
                  <a:schemeClr val="bg1"/>
                </a:solidFill>
                <a:latin typeface="Baskerville Old Face" panose="02020602080505020303" pitchFamily="18" charset="0"/>
              </a:rPr>
              <a:t>Faraco</a:t>
            </a:r>
            <a:r>
              <a:rPr lang="it-IT" sz="1600" b="1" dirty="0">
                <a:solidFill>
                  <a:schemeClr val="bg1"/>
                </a:solidFill>
                <a:latin typeface="Baskerville Old Face" panose="02020602080505020303" pitchFamily="18" charset="0"/>
              </a:rPr>
              <a:t> - Dirigente Scolastico Scuola Polo Ambito 4 CS - 0006 CAL</a:t>
            </a:r>
            <a:endParaRPr lang="en-US" sz="1600" b="1" dirty="0">
              <a:solidFill>
                <a:schemeClr val="bg1"/>
              </a:solidFill>
              <a:latin typeface="Baskerville Old Face" panose="02020602080505020303" pitchFamily="18" charset="0"/>
            </a:endParaRPr>
          </a:p>
        </p:txBody>
      </p:sp>
      <p:pic>
        <p:nvPicPr>
          <p:cNvPr id="9" name="Immagine 8">
            <a:extLst>
              <a:ext uri="{FF2B5EF4-FFF2-40B4-BE49-F238E27FC236}">
                <a16:creationId xmlns:a16="http://schemas.microsoft.com/office/drawing/2014/main" id="{CD6B1C97-D71F-EB8D-A495-6F875CD6CA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4195" y="182362"/>
            <a:ext cx="1276065" cy="1158635"/>
          </a:xfrm>
          <a:prstGeom prst="rect">
            <a:avLst/>
          </a:prstGeom>
        </p:spPr>
      </p:pic>
      <p:pic>
        <p:nvPicPr>
          <p:cNvPr id="11" name="Immagine 10">
            <a:extLst>
              <a:ext uri="{FF2B5EF4-FFF2-40B4-BE49-F238E27FC236}">
                <a16:creationId xmlns:a16="http://schemas.microsoft.com/office/drawing/2014/main" id="{33EB7F3D-964C-D48A-6AB1-432E1FCFBB7D}"/>
              </a:ext>
            </a:extLst>
          </p:cNvPr>
          <p:cNvPicPr>
            <a:picLocks noChangeAspect="1"/>
          </p:cNvPicPr>
          <p:nvPr/>
        </p:nvPicPr>
        <p:blipFill>
          <a:blip r:embed="rId4"/>
          <a:stretch>
            <a:fillRect/>
          </a:stretch>
        </p:blipFill>
        <p:spPr>
          <a:xfrm>
            <a:off x="9221005" y="103669"/>
            <a:ext cx="1238984" cy="1232463"/>
          </a:xfrm>
          <a:prstGeom prst="rect">
            <a:avLst/>
          </a:prstGeom>
        </p:spPr>
      </p:pic>
      <p:sp>
        <p:nvSpPr>
          <p:cNvPr id="4" name="CasellaDiTesto 3">
            <a:extLst>
              <a:ext uri="{FF2B5EF4-FFF2-40B4-BE49-F238E27FC236}">
                <a16:creationId xmlns:a16="http://schemas.microsoft.com/office/drawing/2014/main" id="{1F8DC1F7-80DF-BD17-EDAE-A5D06EA27596}"/>
              </a:ext>
            </a:extLst>
          </p:cNvPr>
          <p:cNvSpPr txBox="1"/>
          <p:nvPr/>
        </p:nvSpPr>
        <p:spPr>
          <a:xfrm>
            <a:off x="471740" y="182362"/>
            <a:ext cx="6094476" cy="369332"/>
          </a:xfrm>
          <a:prstGeom prst="rect">
            <a:avLst/>
          </a:prstGeom>
          <a:noFill/>
        </p:spPr>
        <p:txBody>
          <a:bodyPr wrap="square">
            <a:spAutoFit/>
          </a:bodyPr>
          <a:lstStyle/>
          <a:p>
            <a:r>
              <a:rPr lang="it-IT" dirty="0">
                <a:highlight>
                  <a:srgbClr val="00FF00"/>
                </a:highlight>
                <a:latin typeface="Times New Roman" panose="02020603050405020304" pitchFamily="18" charset="0"/>
                <a:cs typeface="Times New Roman" panose="02020603050405020304" pitchFamily="18" charset="0"/>
              </a:rPr>
              <a:t>valutazione di sistema (autovalutazione e miglioramento) </a:t>
            </a:r>
          </a:p>
        </p:txBody>
      </p:sp>
      <p:sp>
        <p:nvSpPr>
          <p:cNvPr id="8" name="CasellaDiTesto 7">
            <a:extLst>
              <a:ext uri="{FF2B5EF4-FFF2-40B4-BE49-F238E27FC236}">
                <a16:creationId xmlns:a16="http://schemas.microsoft.com/office/drawing/2014/main" id="{3C8CCB47-D51F-F756-CB2C-79381B616F62}"/>
              </a:ext>
            </a:extLst>
          </p:cNvPr>
          <p:cNvSpPr txBox="1"/>
          <p:nvPr/>
        </p:nvSpPr>
        <p:spPr>
          <a:xfrm>
            <a:off x="371156" y="828020"/>
            <a:ext cx="11034522" cy="2862322"/>
          </a:xfrm>
          <a:prstGeom prst="rect">
            <a:avLst/>
          </a:prstGeom>
          <a:noFill/>
        </p:spPr>
        <p:txBody>
          <a:bodyPr wrap="square">
            <a:spAutoFit/>
          </a:bodyPr>
          <a:lstStyle/>
          <a:p>
            <a:r>
              <a:rPr lang="it-IT" b="1" i="0" dirty="0">
                <a:solidFill>
                  <a:srgbClr val="333333"/>
                </a:solidFill>
                <a:effectLst/>
                <a:latin typeface="Times New Roman" panose="02020603050405020304" pitchFamily="18" charset="0"/>
                <a:ea typeface="Tahoma" panose="020B0604030504040204" pitchFamily="34" charset="0"/>
                <a:cs typeface="Times New Roman" panose="02020603050405020304" pitchFamily="18" charset="0"/>
              </a:rPr>
              <a:t>Rapporto di autovalutazione (RAV). </a:t>
            </a:r>
          </a:p>
          <a:p>
            <a:r>
              <a:rPr lang="it-IT" b="0" i="0" dirty="0">
                <a:solidFill>
                  <a:srgbClr val="333333"/>
                </a:solidFill>
                <a:effectLst/>
                <a:latin typeface="Times New Roman" panose="02020603050405020304" pitchFamily="18" charset="0"/>
                <a:ea typeface="Tahoma" panose="020B0604030504040204" pitchFamily="34" charset="0"/>
                <a:cs typeface="Times New Roman" panose="02020603050405020304" pitchFamily="18" charset="0"/>
              </a:rPr>
              <a:t>Format a livello nazionale aperto alle integrazioni delle scuole per cogliere la specificità di ogni realtà </a:t>
            </a:r>
          </a:p>
          <a:p>
            <a:r>
              <a:rPr lang="it-IT" dirty="0">
                <a:solidFill>
                  <a:srgbClr val="333333"/>
                </a:solidFill>
                <a:latin typeface="Times New Roman" panose="02020603050405020304" pitchFamily="18" charset="0"/>
                <a:ea typeface="Tahoma" panose="020B0604030504040204" pitchFamily="34" charset="0"/>
                <a:cs typeface="Times New Roman" panose="02020603050405020304" pitchFamily="18" charset="0"/>
              </a:rPr>
              <a:t>Fornisce una r</a:t>
            </a:r>
            <a:r>
              <a:rPr lang="it-IT" b="0" i="0" dirty="0">
                <a:solidFill>
                  <a:srgbClr val="333333"/>
                </a:solidFill>
                <a:effectLst/>
                <a:latin typeface="Times New Roman" panose="02020603050405020304" pitchFamily="18" charset="0"/>
                <a:ea typeface="Tahoma" panose="020B0604030504040204" pitchFamily="34" charset="0"/>
                <a:cs typeface="Times New Roman" panose="02020603050405020304" pitchFamily="18" charset="0"/>
              </a:rPr>
              <a:t>appresentazione della scuola attraverso un'analisi del suo funzionamento e costituisce la base per individuare le priorità di sviluppo verso cui orientare il piano di miglioramento.</a:t>
            </a:r>
            <a:br>
              <a:rPr lang="it-IT" dirty="0">
                <a:latin typeface="Times New Roman" panose="02020603050405020304" pitchFamily="18" charset="0"/>
                <a:ea typeface="Tahoma" panose="020B0604030504040204" pitchFamily="34" charset="0"/>
                <a:cs typeface="Times New Roman" panose="02020603050405020304" pitchFamily="18" charset="0"/>
              </a:rPr>
            </a:br>
            <a:r>
              <a:rPr lang="it-IT" b="0" i="0" dirty="0">
                <a:solidFill>
                  <a:srgbClr val="333333"/>
                </a:solidFill>
                <a:effectLst/>
                <a:latin typeface="Times New Roman" panose="02020603050405020304" pitchFamily="18" charset="0"/>
                <a:ea typeface="Tahoma" panose="020B0604030504040204" pitchFamily="34" charset="0"/>
                <a:cs typeface="Times New Roman" panose="02020603050405020304" pitchFamily="18" charset="0"/>
              </a:rPr>
              <a:t>E’ pubblicato su "Scuola in chiaro«</a:t>
            </a:r>
          </a:p>
          <a:p>
            <a:endParaRPr lang="it-IT" dirty="0">
              <a:solidFill>
                <a:srgbClr val="333333"/>
              </a:solidFill>
              <a:latin typeface="Times New Roman" panose="02020603050405020304" pitchFamily="18" charset="0"/>
              <a:ea typeface="Tahoma" panose="020B0604030504040204" pitchFamily="34" charset="0"/>
              <a:cs typeface="Times New Roman" panose="02020603050405020304" pitchFamily="18" charset="0"/>
            </a:endParaRPr>
          </a:p>
          <a:p>
            <a:endParaRPr lang="it-IT" dirty="0">
              <a:solidFill>
                <a:srgbClr val="333333"/>
              </a:solidFill>
              <a:latin typeface="Times New Roman" panose="02020603050405020304" pitchFamily="18" charset="0"/>
              <a:ea typeface="Tahoma" panose="020B0604030504040204" pitchFamily="34" charset="0"/>
              <a:cs typeface="Times New Roman" panose="02020603050405020304" pitchFamily="18" charset="0"/>
            </a:endParaRPr>
          </a:p>
          <a:p>
            <a:r>
              <a:rPr lang="it-IT" b="1" dirty="0">
                <a:latin typeface="Times New Roman" panose="02020603050405020304" pitchFamily="18" charset="0"/>
                <a:cs typeface="Times New Roman" panose="02020603050405020304" pitchFamily="18" charset="0"/>
              </a:rPr>
              <a:t>Piano di miglioramento (</a:t>
            </a:r>
            <a:r>
              <a:rPr lang="it-IT" b="1" dirty="0" err="1">
                <a:latin typeface="Times New Roman" panose="02020603050405020304" pitchFamily="18" charset="0"/>
                <a:cs typeface="Times New Roman" panose="02020603050405020304" pitchFamily="18" charset="0"/>
              </a:rPr>
              <a:t>PdM</a:t>
            </a:r>
            <a:r>
              <a:rPr lang="it-IT" b="1" dirty="0">
                <a:latin typeface="Times New Roman" panose="02020603050405020304" pitchFamily="18" charset="0"/>
                <a:cs typeface="Times New Roman" panose="02020603050405020304" pitchFamily="18" charset="0"/>
              </a:rPr>
              <a:t>)</a:t>
            </a:r>
          </a:p>
          <a:p>
            <a:r>
              <a:rPr lang="it-IT" dirty="0">
                <a:latin typeface="Times New Roman" panose="02020603050405020304" pitchFamily="18" charset="0"/>
                <a:cs typeface="Times New Roman" panose="02020603050405020304" pitchFamily="18" charset="0"/>
              </a:rPr>
              <a:t>Parte integrante del PTOF</a:t>
            </a:r>
          </a:p>
          <a:p>
            <a:r>
              <a:rPr lang="it-IT" dirty="0">
                <a:latin typeface="Times New Roman" panose="02020603050405020304" pitchFamily="18" charset="0"/>
                <a:cs typeface="Times New Roman" panose="02020603050405020304" pitchFamily="18" charset="0"/>
              </a:rPr>
              <a:t>Individua le azioni da svolgere per raggiungere priorità e traguardi individuati nel RAV</a:t>
            </a:r>
          </a:p>
        </p:txBody>
      </p:sp>
      <p:pic>
        <p:nvPicPr>
          <p:cNvPr id="17" name="Immagine 16">
            <a:extLst>
              <a:ext uri="{FF2B5EF4-FFF2-40B4-BE49-F238E27FC236}">
                <a16:creationId xmlns:a16="http://schemas.microsoft.com/office/drawing/2014/main" id="{AD2A968F-5667-0710-C7D0-56BD445B65A8}"/>
              </a:ext>
            </a:extLst>
          </p:cNvPr>
          <p:cNvPicPr>
            <a:picLocks noChangeAspect="1"/>
          </p:cNvPicPr>
          <p:nvPr/>
        </p:nvPicPr>
        <p:blipFill>
          <a:blip r:embed="rId5"/>
          <a:stretch>
            <a:fillRect/>
          </a:stretch>
        </p:blipFill>
        <p:spPr>
          <a:xfrm>
            <a:off x="303990" y="4037605"/>
            <a:ext cx="5792009" cy="2205346"/>
          </a:xfrm>
          <a:prstGeom prst="rect">
            <a:avLst/>
          </a:prstGeom>
        </p:spPr>
      </p:pic>
      <p:sp>
        <p:nvSpPr>
          <p:cNvPr id="19" name="CasellaDiTesto 18">
            <a:extLst>
              <a:ext uri="{FF2B5EF4-FFF2-40B4-BE49-F238E27FC236}">
                <a16:creationId xmlns:a16="http://schemas.microsoft.com/office/drawing/2014/main" id="{241B03A1-9953-A24A-9703-5C3FB71D9E38}"/>
              </a:ext>
            </a:extLst>
          </p:cNvPr>
          <p:cNvSpPr txBox="1"/>
          <p:nvPr/>
        </p:nvSpPr>
        <p:spPr>
          <a:xfrm>
            <a:off x="6253624" y="3982852"/>
            <a:ext cx="5466636" cy="1200329"/>
          </a:xfrm>
          <a:prstGeom prst="rect">
            <a:avLst/>
          </a:prstGeom>
          <a:noFill/>
        </p:spPr>
        <p:txBody>
          <a:bodyPr wrap="square">
            <a:spAutoFit/>
          </a:bodyPr>
          <a:lstStyle/>
          <a:p>
            <a:pPr algn="l"/>
            <a:r>
              <a:rPr lang="it-IT" b="1" dirty="0">
                <a:solidFill>
                  <a:srgbClr val="212529"/>
                </a:solidFill>
                <a:latin typeface="georgia" panose="02040502050405020303" pitchFamily="18" charset="0"/>
              </a:rPr>
              <a:t>R</a:t>
            </a:r>
            <a:r>
              <a:rPr lang="it-IT" b="1" i="0" dirty="0">
                <a:solidFill>
                  <a:srgbClr val="212529"/>
                </a:solidFill>
                <a:effectLst/>
                <a:latin typeface="georgia" panose="02040502050405020303" pitchFamily="18" charset="0"/>
              </a:rPr>
              <a:t>endicontazione sociale </a:t>
            </a:r>
          </a:p>
          <a:p>
            <a:pPr algn="l"/>
            <a:r>
              <a:rPr lang="it-IT" dirty="0">
                <a:solidFill>
                  <a:srgbClr val="212529"/>
                </a:solidFill>
                <a:latin typeface="georgia" panose="02040502050405020303" pitchFamily="18" charset="0"/>
              </a:rPr>
              <a:t>P</a:t>
            </a:r>
            <a:r>
              <a:rPr lang="it-IT" b="0" i="0" dirty="0">
                <a:solidFill>
                  <a:srgbClr val="212529"/>
                </a:solidFill>
                <a:effectLst/>
                <a:latin typeface="georgia" panose="02040502050405020303" pitchFamily="18" charset="0"/>
              </a:rPr>
              <a:t>ubblicazione e diffusione dei risultati raggiunti </a:t>
            </a:r>
          </a:p>
          <a:p>
            <a:pPr algn="l"/>
            <a:r>
              <a:rPr lang="it-IT" dirty="0">
                <a:solidFill>
                  <a:srgbClr val="212529"/>
                </a:solidFill>
                <a:latin typeface="georgia" panose="02040502050405020303" pitchFamily="18" charset="0"/>
              </a:rPr>
              <a:t>Processo </a:t>
            </a:r>
            <a:r>
              <a:rPr lang="it-IT" b="0" i="0" dirty="0">
                <a:solidFill>
                  <a:srgbClr val="212529"/>
                </a:solidFill>
                <a:effectLst/>
                <a:latin typeface="georgia" panose="02040502050405020303" pitchFamily="18" charset="0"/>
              </a:rPr>
              <a:t>affidato al Dirigente scolastico</a:t>
            </a:r>
            <a:r>
              <a:rPr lang="it-IT" dirty="0">
                <a:solidFill>
                  <a:srgbClr val="212529"/>
                </a:solidFill>
                <a:latin typeface="georgia" panose="02040502050405020303" pitchFamily="18" charset="0"/>
              </a:rPr>
              <a:t> che si avvale del NIV (Nucleo interno di Valutazione)</a:t>
            </a:r>
            <a:endParaRPr lang="it-IT" b="0" i="0" dirty="0">
              <a:solidFill>
                <a:srgbClr val="212529"/>
              </a:solidFill>
              <a:effectLst/>
              <a:latin typeface="georgia" panose="02040502050405020303" pitchFamily="18" charset="0"/>
            </a:endParaRPr>
          </a:p>
        </p:txBody>
      </p:sp>
    </p:spTree>
    <p:extLst>
      <p:ext uri="{BB962C8B-B14F-4D97-AF65-F5344CB8AC3E}">
        <p14:creationId xmlns:p14="http://schemas.microsoft.com/office/powerpoint/2010/main" val="17310825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4A5C8-F55D-90A6-9B47-13EF934C8D68}"/>
            </a:ext>
          </a:extLst>
        </p:cNvPr>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17371024-A509-00FF-53C7-4107EB35EFC6}"/>
              </a:ext>
            </a:extLst>
          </p:cNvPr>
          <p:cNvSpPr>
            <a:spLocks noGrp="1"/>
          </p:cNvSpPr>
          <p:nvPr>
            <p:ph type="sldNum" sz="quarter" idx="12"/>
          </p:nvPr>
        </p:nvSpPr>
        <p:spPr/>
        <p:txBody>
          <a:bodyPr/>
          <a:lstStyle/>
          <a:p>
            <a:fld id="{6D22F896-40B5-4ADD-8801-0D06FADFA095}" type="slidenum">
              <a:rPr lang="en-US" smtClean="0"/>
              <a:t>23</a:t>
            </a:fld>
            <a:endParaRPr lang="en-US" dirty="0"/>
          </a:p>
        </p:txBody>
      </p:sp>
      <p:sp>
        <p:nvSpPr>
          <p:cNvPr id="7" name="Segnaposto piè di pagina 4">
            <a:extLst>
              <a:ext uri="{FF2B5EF4-FFF2-40B4-BE49-F238E27FC236}">
                <a16:creationId xmlns:a16="http://schemas.microsoft.com/office/drawing/2014/main" id="{C37AECB4-F82D-B85C-B844-26CB2E628D52}"/>
              </a:ext>
            </a:extLst>
          </p:cNvPr>
          <p:cNvSpPr txBox="1">
            <a:spLocks/>
          </p:cNvSpPr>
          <p:nvPr/>
        </p:nvSpPr>
        <p:spPr>
          <a:xfrm>
            <a:off x="1809076" y="6459785"/>
            <a:ext cx="8573847" cy="357923"/>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it-IT" sz="1600" b="1" dirty="0">
                <a:solidFill>
                  <a:schemeClr val="bg1"/>
                </a:solidFill>
                <a:latin typeface="Baskerville Old Face" panose="02020602080505020303" pitchFamily="18" charset="0"/>
              </a:rPr>
              <a:t>Gemma </a:t>
            </a:r>
            <a:r>
              <a:rPr lang="it-IT" sz="1600" b="1" dirty="0" err="1">
                <a:solidFill>
                  <a:schemeClr val="bg1"/>
                </a:solidFill>
                <a:latin typeface="Baskerville Old Face" panose="02020602080505020303" pitchFamily="18" charset="0"/>
              </a:rPr>
              <a:t>Faraco</a:t>
            </a:r>
            <a:r>
              <a:rPr lang="it-IT" sz="1600" b="1" dirty="0">
                <a:solidFill>
                  <a:schemeClr val="bg1"/>
                </a:solidFill>
                <a:latin typeface="Baskerville Old Face" panose="02020602080505020303" pitchFamily="18" charset="0"/>
              </a:rPr>
              <a:t> - Dirigente Scolastico Scuola Polo Ambito 4 CS - 0006 CAL</a:t>
            </a:r>
            <a:endParaRPr lang="en-US" sz="1600" b="1" dirty="0">
              <a:solidFill>
                <a:schemeClr val="bg1"/>
              </a:solidFill>
              <a:latin typeface="Baskerville Old Face" panose="02020602080505020303" pitchFamily="18" charset="0"/>
            </a:endParaRPr>
          </a:p>
        </p:txBody>
      </p:sp>
      <p:pic>
        <p:nvPicPr>
          <p:cNvPr id="9" name="Immagine 8">
            <a:extLst>
              <a:ext uri="{FF2B5EF4-FFF2-40B4-BE49-F238E27FC236}">
                <a16:creationId xmlns:a16="http://schemas.microsoft.com/office/drawing/2014/main" id="{FED689B3-07FA-0ECA-9B34-2245AA1D3A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4195" y="182362"/>
            <a:ext cx="1276065" cy="1158635"/>
          </a:xfrm>
          <a:prstGeom prst="rect">
            <a:avLst/>
          </a:prstGeom>
        </p:spPr>
      </p:pic>
      <p:pic>
        <p:nvPicPr>
          <p:cNvPr id="11" name="Immagine 10">
            <a:extLst>
              <a:ext uri="{FF2B5EF4-FFF2-40B4-BE49-F238E27FC236}">
                <a16:creationId xmlns:a16="http://schemas.microsoft.com/office/drawing/2014/main" id="{BB6B6FC6-76B6-7110-86DE-BD46A4504D0F}"/>
              </a:ext>
            </a:extLst>
          </p:cNvPr>
          <p:cNvPicPr>
            <a:picLocks noChangeAspect="1"/>
          </p:cNvPicPr>
          <p:nvPr/>
        </p:nvPicPr>
        <p:blipFill>
          <a:blip r:embed="rId3"/>
          <a:stretch>
            <a:fillRect/>
          </a:stretch>
        </p:blipFill>
        <p:spPr>
          <a:xfrm>
            <a:off x="9221005" y="103669"/>
            <a:ext cx="1238984" cy="1232463"/>
          </a:xfrm>
          <a:prstGeom prst="rect">
            <a:avLst/>
          </a:prstGeom>
        </p:spPr>
      </p:pic>
      <p:sp>
        <p:nvSpPr>
          <p:cNvPr id="4" name="CasellaDiTesto 3">
            <a:extLst>
              <a:ext uri="{FF2B5EF4-FFF2-40B4-BE49-F238E27FC236}">
                <a16:creationId xmlns:a16="http://schemas.microsoft.com/office/drawing/2014/main" id="{B5E0435F-D00E-C417-D12F-469733282CDD}"/>
              </a:ext>
            </a:extLst>
          </p:cNvPr>
          <p:cNvSpPr txBox="1"/>
          <p:nvPr/>
        </p:nvSpPr>
        <p:spPr>
          <a:xfrm>
            <a:off x="313182" y="182362"/>
            <a:ext cx="6094476" cy="369332"/>
          </a:xfrm>
          <a:prstGeom prst="rect">
            <a:avLst/>
          </a:prstGeom>
          <a:noFill/>
        </p:spPr>
        <p:txBody>
          <a:bodyPr wrap="square">
            <a:spAutoFit/>
          </a:bodyPr>
          <a:lstStyle/>
          <a:p>
            <a:r>
              <a:rPr lang="it-IT" dirty="0">
                <a:highlight>
                  <a:srgbClr val="00FF00"/>
                </a:highlight>
                <a:latin typeface="Times New Roman" panose="02020603050405020304" pitchFamily="18" charset="0"/>
                <a:cs typeface="Times New Roman" panose="02020603050405020304" pitchFamily="18" charset="0"/>
              </a:rPr>
              <a:t>educazione alla sostenibilità</a:t>
            </a:r>
          </a:p>
        </p:txBody>
      </p:sp>
      <p:pic>
        <p:nvPicPr>
          <p:cNvPr id="5" name="Immagine 4">
            <a:extLst>
              <a:ext uri="{FF2B5EF4-FFF2-40B4-BE49-F238E27FC236}">
                <a16:creationId xmlns:a16="http://schemas.microsoft.com/office/drawing/2014/main" id="{4DFBDAE1-C81F-56C0-F489-CD69E0925BFD}"/>
              </a:ext>
            </a:extLst>
          </p:cNvPr>
          <p:cNvPicPr>
            <a:picLocks noChangeAspect="1"/>
          </p:cNvPicPr>
          <p:nvPr/>
        </p:nvPicPr>
        <p:blipFill>
          <a:blip r:embed="rId4"/>
          <a:stretch>
            <a:fillRect/>
          </a:stretch>
        </p:blipFill>
        <p:spPr>
          <a:xfrm>
            <a:off x="7402365" y="1782015"/>
            <a:ext cx="4701244" cy="2795978"/>
          </a:xfrm>
          <a:prstGeom prst="rect">
            <a:avLst/>
          </a:prstGeom>
        </p:spPr>
      </p:pic>
      <p:sp>
        <p:nvSpPr>
          <p:cNvPr id="8" name="CasellaDiTesto 7">
            <a:extLst>
              <a:ext uri="{FF2B5EF4-FFF2-40B4-BE49-F238E27FC236}">
                <a16:creationId xmlns:a16="http://schemas.microsoft.com/office/drawing/2014/main" id="{4C370DDB-6D63-6768-20F8-A03E1DEDAB1C}"/>
              </a:ext>
            </a:extLst>
          </p:cNvPr>
          <p:cNvSpPr txBox="1"/>
          <p:nvPr/>
        </p:nvSpPr>
        <p:spPr>
          <a:xfrm>
            <a:off x="471740" y="674409"/>
            <a:ext cx="6094476" cy="646331"/>
          </a:xfrm>
          <a:prstGeom prst="rect">
            <a:avLst/>
          </a:prstGeom>
          <a:noFill/>
        </p:spPr>
        <p:txBody>
          <a:bodyPr wrap="square">
            <a:spAutoFit/>
          </a:bodyPr>
          <a:lstStyle/>
          <a:p>
            <a:r>
              <a:rPr lang="it-IT" b="0" i="0" dirty="0">
                <a:solidFill>
                  <a:srgbClr val="000000"/>
                </a:solidFill>
                <a:effectLst/>
                <a:latin typeface="Georgia" panose="02040502050405020303" pitchFamily="18" charset="0"/>
              </a:rPr>
              <a:t>La sostenibilità non è insegnata come disciplina autonoma ma è integrata trasversalmente nei curricoli. </a:t>
            </a:r>
            <a:endParaRPr lang="it-IT" dirty="0"/>
          </a:p>
        </p:txBody>
      </p:sp>
      <p:sp>
        <p:nvSpPr>
          <p:cNvPr id="12" name="CasellaDiTesto 11">
            <a:extLst>
              <a:ext uri="{FF2B5EF4-FFF2-40B4-BE49-F238E27FC236}">
                <a16:creationId xmlns:a16="http://schemas.microsoft.com/office/drawing/2014/main" id="{8258DF2B-091A-5C34-0854-84E7AFDAC8B3}"/>
              </a:ext>
            </a:extLst>
          </p:cNvPr>
          <p:cNvSpPr txBox="1"/>
          <p:nvPr/>
        </p:nvSpPr>
        <p:spPr>
          <a:xfrm>
            <a:off x="3133898" y="1397489"/>
            <a:ext cx="8259526" cy="307777"/>
          </a:xfrm>
          <a:prstGeom prst="rect">
            <a:avLst/>
          </a:prstGeom>
          <a:solidFill>
            <a:srgbClr val="FFC000"/>
          </a:solidFill>
        </p:spPr>
        <p:txBody>
          <a:bodyPr wrap="square" rtlCol="0">
            <a:spAutoFit/>
          </a:bodyPr>
          <a:lstStyle/>
          <a:p>
            <a:r>
              <a:rPr lang="it-IT" sz="1400" b="0" i="0" dirty="0">
                <a:solidFill>
                  <a:srgbClr val="000000"/>
                </a:solidFill>
                <a:effectLst/>
                <a:latin typeface="Times New Roman" panose="02020603050405020304" pitchFamily="18" charset="0"/>
                <a:cs typeface="Times New Roman" panose="02020603050405020304" pitchFamily="18" charset="0"/>
              </a:rPr>
              <a:t>IN 2012,  Nuovi scenari 2018,  L. 107/2015, DM 35/2020, DM 183/2024 ( Linee Guida per l’Educazione Civica)</a:t>
            </a:r>
            <a:endParaRPr lang="it-IT" sz="1400" dirty="0">
              <a:latin typeface="Times New Roman" panose="02020603050405020304" pitchFamily="18" charset="0"/>
              <a:cs typeface="Times New Roman" panose="02020603050405020304" pitchFamily="18" charset="0"/>
            </a:endParaRPr>
          </a:p>
        </p:txBody>
      </p:sp>
      <p:pic>
        <p:nvPicPr>
          <p:cNvPr id="16" name="Immagine 15">
            <a:extLst>
              <a:ext uri="{FF2B5EF4-FFF2-40B4-BE49-F238E27FC236}">
                <a16:creationId xmlns:a16="http://schemas.microsoft.com/office/drawing/2014/main" id="{1681F0AF-D0E7-8998-52E2-4F33887AB3C3}"/>
              </a:ext>
            </a:extLst>
          </p:cNvPr>
          <p:cNvPicPr>
            <a:picLocks noChangeAspect="1"/>
          </p:cNvPicPr>
          <p:nvPr/>
        </p:nvPicPr>
        <p:blipFill>
          <a:blip r:embed="rId5"/>
          <a:stretch>
            <a:fillRect/>
          </a:stretch>
        </p:blipFill>
        <p:spPr>
          <a:xfrm>
            <a:off x="313182" y="1655856"/>
            <a:ext cx="4145403" cy="4277959"/>
          </a:xfrm>
          <a:prstGeom prst="rect">
            <a:avLst/>
          </a:prstGeom>
        </p:spPr>
      </p:pic>
      <p:pic>
        <p:nvPicPr>
          <p:cNvPr id="18" name="Immagine 17">
            <a:extLst>
              <a:ext uri="{FF2B5EF4-FFF2-40B4-BE49-F238E27FC236}">
                <a16:creationId xmlns:a16="http://schemas.microsoft.com/office/drawing/2014/main" id="{28B5A784-270E-4F49-0BD0-9FE309C46235}"/>
              </a:ext>
            </a:extLst>
          </p:cNvPr>
          <p:cNvPicPr>
            <a:picLocks noChangeAspect="1"/>
          </p:cNvPicPr>
          <p:nvPr/>
        </p:nvPicPr>
        <p:blipFill>
          <a:blip r:embed="rId6"/>
          <a:stretch>
            <a:fillRect/>
          </a:stretch>
        </p:blipFill>
        <p:spPr>
          <a:xfrm>
            <a:off x="4613972" y="4788731"/>
            <a:ext cx="4701244" cy="1145084"/>
          </a:xfrm>
          <a:prstGeom prst="rect">
            <a:avLst/>
          </a:prstGeom>
        </p:spPr>
      </p:pic>
    </p:spTree>
    <p:extLst>
      <p:ext uri="{BB962C8B-B14F-4D97-AF65-F5344CB8AC3E}">
        <p14:creationId xmlns:p14="http://schemas.microsoft.com/office/powerpoint/2010/main" val="1418796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0ECB9-C4DA-A383-9389-3B487EA46504}"/>
            </a:ext>
          </a:extLst>
        </p:cNvPr>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0E5AE296-FA2C-56CF-0E54-E103E72B9BB5}"/>
              </a:ext>
            </a:extLst>
          </p:cNvPr>
          <p:cNvSpPr>
            <a:spLocks noGrp="1"/>
          </p:cNvSpPr>
          <p:nvPr>
            <p:ph type="sldNum" sz="quarter" idx="12"/>
          </p:nvPr>
        </p:nvSpPr>
        <p:spPr/>
        <p:txBody>
          <a:bodyPr/>
          <a:lstStyle/>
          <a:p>
            <a:fld id="{6D22F896-40B5-4ADD-8801-0D06FADFA095}" type="slidenum">
              <a:rPr lang="en-US" smtClean="0"/>
              <a:t>24</a:t>
            </a:fld>
            <a:endParaRPr lang="en-US" dirty="0"/>
          </a:p>
        </p:txBody>
      </p:sp>
      <p:sp>
        <p:nvSpPr>
          <p:cNvPr id="7" name="Segnaposto piè di pagina 4">
            <a:extLst>
              <a:ext uri="{FF2B5EF4-FFF2-40B4-BE49-F238E27FC236}">
                <a16:creationId xmlns:a16="http://schemas.microsoft.com/office/drawing/2014/main" id="{074B7380-7685-3A56-EA8B-9E635D9D4F5A}"/>
              </a:ext>
            </a:extLst>
          </p:cNvPr>
          <p:cNvSpPr txBox="1">
            <a:spLocks/>
          </p:cNvSpPr>
          <p:nvPr/>
        </p:nvSpPr>
        <p:spPr>
          <a:xfrm>
            <a:off x="1809076" y="6459785"/>
            <a:ext cx="8573847" cy="357923"/>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it-IT" sz="1600" b="1" dirty="0">
                <a:solidFill>
                  <a:schemeClr val="bg1"/>
                </a:solidFill>
                <a:latin typeface="Baskerville Old Face" panose="02020602080505020303" pitchFamily="18" charset="0"/>
              </a:rPr>
              <a:t>Gemma </a:t>
            </a:r>
            <a:r>
              <a:rPr lang="it-IT" sz="1600" b="1" dirty="0" err="1">
                <a:solidFill>
                  <a:schemeClr val="bg1"/>
                </a:solidFill>
                <a:latin typeface="Baskerville Old Face" panose="02020602080505020303" pitchFamily="18" charset="0"/>
              </a:rPr>
              <a:t>Faraco</a:t>
            </a:r>
            <a:r>
              <a:rPr lang="it-IT" sz="1600" b="1" dirty="0">
                <a:solidFill>
                  <a:schemeClr val="bg1"/>
                </a:solidFill>
                <a:latin typeface="Baskerville Old Face" panose="02020602080505020303" pitchFamily="18" charset="0"/>
              </a:rPr>
              <a:t> - Dirigente Scolastico Scuola Polo Ambito 4 CS - 0006 CAL</a:t>
            </a:r>
            <a:endParaRPr lang="en-US" sz="1600" b="1" dirty="0">
              <a:solidFill>
                <a:schemeClr val="bg1"/>
              </a:solidFill>
              <a:latin typeface="Baskerville Old Face" panose="02020602080505020303" pitchFamily="18" charset="0"/>
            </a:endParaRPr>
          </a:p>
        </p:txBody>
      </p:sp>
      <p:pic>
        <p:nvPicPr>
          <p:cNvPr id="9" name="Immagine 8">
            <a:extLst>
              <a:ext uri="{FF2B5EF4-FFF2-40B4-BE49-F238E27FC236}">
                <a16:creationId xmlns:a16="http://schemas.microsoft.com/office/drawing/2014/main" id="{B21430D2-B763-803A-3BCF-0A632563FA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07859" y="50225"/>
            <a:ext cx="541917" cy="492047"/>
          </a:xfrm>
          <a:prstGeom prst="rect">
            <a:avLst/>
          </a:prstGeom>
        </p:spPr>
      </p:pic>
      <p:pic>
        <p:nvPicPr>
          <p:cNvPr id="11" name="Immagine 10">
            <a:extLst>
              <a:ext uri="{FF2B5EF4-FFF2-40B4-BE49-F238E27FC236}">
                <a16:creationId xmlns:a16="http://schemas.microsoft.com/office/drawing/2014/main" id="{BDAF5B0A-FC7F-F95C-A0B3-21CCEDFC8C65}"/>
              </a:ext>
            </a:extLst>
          </p:cNvPr>
          <p:cNvPicPr>
            <a:picLocks noChangeAspect="1"/>
          </p:cNvPicPr>
          <p:nvPr/>
        </p:nvPicPr>
        <p:blipFill>
          <a:blip r:embed="rId3"/>
          <a:stretch>
            <a:fillRect/>
          </a:stretch>
        </p:blipFill>
        <p:spPr>
          <a:xfrm>
            <a:off x="10992656" y="-9735"/>
            <a:ext cx="615203" cy="611965"/>
          </a:xfrm>
          <a:prstGeom prst="rect">
            <a:avLst/>
          </a:prstGeom>
        </p:spPr>
      </p:pic>
      <p:sp>
        <p:nvSpPr>
          <p:cNvPr id="4" name="CasellaDiTesto 3">
            <a:extLst>
              <a:ext uri="{FF2B5EF4-FFF2-40B4-BE49-F238E27FC236}">
                <a16:creationId xmlns:a16="http://schemas.microsoft.com/office/drawing/2014/main" id="{034771AD-CB8D-E8DB-ED0B-1E7C564F0962}"/>
              </a:ext>
            </a:extLst>
          </p:cNvPr>
          <p:cNvSpPr txBox="1"/>
          <p:nvPr/>
        </p:nvSpPr>
        <p:spPr>
          <a:xfrm>
            <a:off x="313182" y="182362"/>
            <a:ext cx="6094476" cy="369332"/>
          </a:xfrm>
          <a:prstGeom prst="rect">
            <a:avLst/>
          </a:prstGeom>
          <a:noFill/>
        </p:spPr>
        <p:txBody>
          <a:bodyPr wrap="square">
            <a:spAutoFit/>
          </a:bodyPr>
          <a:lstStyle/>
          <a:p>
            <a:r>
              <a:rPr lang="it-IT" dirty="0">
                <a:highlight>
                  <a:srgbClr val="00FF00"/>
                </a:highlight>
                <a:latin typeface="Times New Roman" panose="02020603050405020304" pitchFamily="18" charset="0"/>
                <a:cs typeface="Times New Roman" panose="02020603050405020304" pitchFamily="18" charset="0"/>
              </a:rPr>
              <a:t>educazione alla sostenibilità</a:t>
            </a:r>
          </a:p>
        </p:txBody>
      </p:sp>
      <p:pic>
        <p:nvPicPr>
          <p:cNvPr id="6" name="Immagine 5">
            <a:extLst>
              <a:ext uri="{FF2B5EF4-FFF2-40B4-BE49-F238E27FC236}">
                <a16:creationId xmlns:a16="http://schemas.microsoft.com/office/drawing/2014/main" id="{A1D82059-0EF6-138B-F080-A315E75DE138}"/>
              </a:ext>
            </a:extLst>
          </p:cNvPr>
          <p:cNvPicPr>
            <a:picLocks noChangeAspect="1"/>
          </p:cNvPicPr>
          <p:nvPr/>
        </p:nvPicPr>
        <p:blipFill>
          <a:blip r:embed="rId4"/>
          <a:stretch>
            <a:fillRect/>
          </a:stretch>
        </p:blipFill>
        <p:spPr>
          <a:xfrm>
            <a:off x="235975" y="674409"/>
            <a:ext cx="5052238" cy="4586529"/>
          </a:xfrm>
          <a:prstGeom prst="rect">
            <a:avLst/>
          </a:prstGeom>
        </p:spPr>
      </p:pic>
      <p:pic>
        <p:nvPicPr>
          <p:cNvPr id="14" name="Immagine 13">
            <a:extLst>
              <a:ext uri="{FF2B5EF4-FFF2-40B4-BE49-F238E27FC236}">
                <a16:creationId xmlns:a16="http://schemas.microsoft.com/office/drawing/2014/main" id="{BF7FEE13-5538-073E-AB44-49E68E373BE8}"/>
              </a:ext>
            </a:extLst>
          </p:cNvPr>
          <p:cNvPicPr>
            <a:picLocks noChangeAspect="1"/>
          </p:cNvPicPr>
          <p:nvPr/>
        </p:nvPicPr>
        <p:blipFill>
          <a:blip r:embed="rId5"/>
          <a:stretch>
            <a:fillRect/>
          </a:stretch>
        </p:blipFill>
        <p:spPr>
          <a:xfrm>
            <a:off x="5223303" y="715634"/>
            <a:ext cx="4677155" cy="870966"/>
          </a:xfrm>
          <a:prstGeom prst="rect">
            <a:avLst/>
          </a:prstGeom>
        </p:spPr>
      </p:pic>
      <p:pic>
        <p:nvPicPr>
          <p:cNvPr id="17" name="Immagine 16">
            <a:extLst>
              <a:ext uri="{FF2B5EF4-FFF2-40B4-BE49-F238E27FC236}">
                <a16:creationId xmlns:a16="http://schemas.microsoft.com/office/drawing/2014/main" id="{E574ADCB-2A69-F2BC-FA0E-746D62D55CCD}"/>
              </a:ext>
            </a:extLst>
          </p:cNvPr>
          <p:cNvPicPr>
            <a:picLocks noChangeAspect="1"/>
          </p:cNvPicPr>
          <p:nvPr/>
        </p:nvPicPr>
        <p:blipFill>
          <a:blip r:embed="rId6"/>
          <a:stretch>
            <a:fillRect/>
          </a:stretch>
        </p:blipFill>
        <p:spPr>
          <a:xfrm>
            <a:off x="5288213" y="1586600"/>
            <a:ext cx="4797847" cy="3838278"/>
          </a:xfrm>
          <a:prstGeom prst="rect">
            <a:avLst/>
          </a:prstGeom>
        </p:spPr>
      </p:pic>
    </p:spTree>
    <p:extLst>
      <p:ext uri="{BB962C8B-B14F-4D97-AF65-F5344CB8AC3E}">
        <p14:creationId xmlns:p14="http://schemas.microsoft.com/office/powerpoint/2010/main" val="4294053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9046D-35FC-A51A-A6AB-40BEF5B6F198}"/>
            </a:ext>
          </a:extLst>
        </p:cNvPr>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951C8236-EA31-B8BC-70CD-8C1AC166DA54}"/>
              </a:ext>
            </a:extLst>
          </p:cNvPr>
          <p:cNvSpPr>
            <a:spLocks noGrp="1"/>
          </p:cNvSpPr>
          <p:nvPr>
            <p:ph type="sldNum" sz="quarter" idx="12"/>
          </p:nvPr>
        </p:nvSpPr>
        <p:spPr/>
        <p:txBody>
          <a:bodyPr/>
          <a:lstStyle/>
          <a:p>
            <a:fld id="{6D22F896-40B5-4ADD-8801-0D06FADFA095}" type="slidenum">
              <a:rPr lang="en-US" smtClean="0"/>
              <a:t>25</a:t>
            </a:fld>
            <a:endParaRPr lang="en-US" dirty="0"/>
          </a:p>
        </p:txBody>
      </p:sp>
      <p:sp>
        <p:nvSpPr>
          <p:cNvPr id="12" name="CasellaDiTesto 11">
            <a:extLst>
              <a:ext uri="{FF2B5EF4-FFF2-40B4-BE49-F238E27FC236}">
                <a16:creationId xmlns:a16="http://schemas.microsoft.com/office/drawing/2014/main" id="{1A2DFFD0-7683-02F3-85F3-A46057C72C4E}"/>
              </a:ext>
            </a:extLst>
          </p:cNvPr>
          <p:cNvSpPr txBox="1"/>
          <p:nvPr/>
        </p:nvSpPr>
        <p:spPr>
          <a:xfrm>
            <a:off x="295421" y="920335"/>
            <a:ext cx="1966706" cy="646331"/>
          </a:xfrm>
          <a:prstGeom prst="rect">
            <a:avLst/>
          </a:prstGeom>
          <a:solidFill>
            <a:srgbClr val="FFFF00"/>
          </a:solidFill>
        </p:spPr>
        <p:txBody>
          <a:bodyPr wrap="square">
            <a:spAutoFit/>
          </a:bodyPr>
          <a:lstStyle/>
          <a:p>
            <a:r>
              <a:rPr lang="it-IT" b="1" dirty="0">
                <a:solidFill>
                  <a:srgbClr val="0070C0"/>
                </a:solidFill>
                <a:latin typeface="Times New Roman" panose="02020603050405020304" pitchFamily="18" charset="0"/>
                <a:cs typeface="Times New Roman" panose="02020603050405020304" pitchFamily="18" charset="0"/>
              </a:rPr>
              <a:t>LABORATORI </a:t>
            </a:r>
          </a:p>
          <a:p>
            <a:r>
              <a:rPr lang="it-IT" b="1" dirty="0">
                <a:solidFill>
                  <a:srgbClr val="0070C0"/>
                </a:solidFill>
                <a:latin typeface="Times New Roman" panose="02020603050405020304" pitchFamily="18" charset="0"/>
                <a:cs typeface="Times New Roman" panose="02020603050405020304" pitchFamily="18" charset="0"/>
              </a:rPr>
              <a:t>FORMATIVI</a:t>
            </a:r>
          </a:p>
        </p:txBody>
      </p:sp>
      <p:sp>
        <p:nvSpPr>
          <p:cNvPr id="10" name="Segnaposto piè di pagina 4">
            <a:extLst>
              <a:ext uri="{FF2B5EF4-FFF2-40B4-BE49-F238E27FC236}">
                <a16:creationId xmlns:a16="http://schemas.microsoft.com/office/drawing/2014/main" id="{8D35FD34-7F54-DD3D-8D87-17C6F5BA8B59}"/>
              </a:ext>
            </a:extLst>
          </p:cNvPr>
          <p:cNvSpPr>
            <a:spLocks noGrp="1"/>
          </p:cNvSpPr>
          <p:nvPr>
            <p:ph type="ftr" sz="quarter" idx="11"/>
          </p:nvPr>
        </p:nvSpPr>
        <p:spPr>
          <a:xfrm>
            <a:off x="1751681" y="6396408"/>
            <a:ext cx="8573847" cy="357923"/>
          </a:xfrm>
        </p:spPr>
        <p:txBody>
          <a:bodyPr/>
          <a:lstStyle/>
          <a:p>
            <a:r>
              <a:rPr lang="it-IT" sz="1600" b="1" dirty="0">
                <a:solidFill>
                  <a:schemeClr val="bg1"/>
                </a:solidFill>
                <a:latin typeface="Baskerville Old Face" panose="02020602080505020303" pitchFamily="18" charset="0"/>
              </a:rPr>
              <a:t>Gemma </a:t>
            </a:r>
            <a:r>
              <a:rPr lang="it-IT" sz="1600" b="1" dirty="0" err="1">
                <a:solidFill>
                  <a:schemeClr val="bg1"/>
                </a:solidFill>
                <a:latin typeface="Baskerville Old Face" panose="02020602080505020303" pitchFamily="18" charset="0"/>
              </a:rPr>
              <a:t>Faraco</a:t>
            </a:r>
            <a:r>
              <a:rPr lang="it-IT" sz="1600" b="1" dirty="0">
                <a:solidFill>
                  <a:schemeClr val="bg1"/>
                </a:solidFill>
                <a:latin typeface="Baskerville Old Face" panose="02020602080505020303" pitchFamily="18" charset="0"/>
              </a:rPr>
              <a:t> - Dirigente Scolastico Scuola Polo Ambito 4 CS - 0006 CAL</a:t>
            </a:r>
            <a:endParaRPr lang="en-US" sz="1600" b="1" dirty="0">
              <a:solidFill>
                <a:schemeClr val="bg1"/>
              </a:solidFill>
              <a:latin typeface="Baskerville Old Face" panose="02020602080505020303" pitchFamily="18" charset="0"/>
            </a:endParaRPr>
          </a:p>
        </p:txBody>
      </p:sp>
      <p:pic>
        <p:nvPicPr>
          <p:cNvPr id="5" name="Immagine 4">
            <a:extLst>
              <a:ext uri="{FF2B5EF4-FFF2-40B4-BE49-F238E27FC236}">
                <a16:creationId xmlns:a16="http://schemas.microsoft.com/office/drawing/2014/main" id="{FA728E87-B542-C39E-EFA3-39BE18F52127}"/>
              </a:ext>
            </a:extLst>
          </p:cNvPr>
          <p:cNvPicPr>
            <a:picLocks noChangeAspect="1"/>
          </p:cNvPicPr>
          <p:nvPr/>
        </p:nvPicPr>
        <p:blipFill>
          <a:blip r:embed="rId2"/>
          <a:stretch>
            <a:fillRect/>
          </a:stretch>
        </p:blipFill>
        <p:spPr>
          <a:xfrm>
            <a:off x="1982623" y="188936"/>
            <a:ext cx="8573847" cy="2329589"/>
          </a:xfrm>
          <a:prstGeom prst="rect">
            <a:avLst/>
          </a:prstGeom>
        </p:spPr>
      </p:pic>
      <p:pic>
        <p:nvPicPr>
          <p:cNvPr id="7" name="Immagine 6">
            <a:extLst>
              <a:ext uri="{FF2B5EF4-FFF2-40B4-BE49-F238E27FC236}">
                <a16:creationId xmlns:a16="http://schemas.microsoft.com/office/drawing/2014/main" id="{88587960-B246-32C1-71AF-042640D6DD0B}"/>
              </a:ext>
            </a:extLst>
          </p:cNvPr>
          <p:cNvPicPr>
            <a:picLocks noChangeAspect="1"/>
          </p:cNvPicPr>
          <p:nvPr/>
        </p:nvPicPr>
        <p:blipFill>
          <a:blip r:embed="rId3"/>
          <a:stretch>
            <a:fillRect/>
          </a:stretch>
        </p:blipFill>
        <p:spPr>
          <a:xfrm>
            <a:off x="454336" y="2631782"/>
            <a:ext cx="7811840" cy="3672233"/>
          </a:xfrm>
          <a:prstGeom prst="rect">
            <a:avLst/>
          </a:prstGeom>
        </p:spPr>
      </p:pic>
      <p:pic>
        <p:nvPicPr>
          <p:cNvPr id="2" name="Immagine 1">
            <a:extLst>
              <a:ext uri="{FF2B5EF4-FFF2-40B4-BE49-F238E27FC236}">
                <a16:creationId xmlns:a16="http://schemas.microsoft.com/office/drawing/2014/main" id="{EFD586A7-FF37-A3B9-91B4-27231BE9BE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15935" y="84866"/>
            <a:ext cx="920145" cy="835469"/>
          </a:xfrm>
          <a:prstGeom prst="rect">
            <a:avLst/>
          </a:prstGeom>
        </p:spPr>
      </p:pic>
      <p:pic>
        <p:nvPicPr>
          <p:cNvPr id="6" name="Immagine 5">
            <a:extLst>
              <a:ext uri="{FF2B5EF4-FFF2-40B4-BE49-F238E27FC236}">
                <a16:creationId xmlns:a16="http://schemas.microsoft.com/office/drawing/2014/main" id="{2AA4988C-E99F-60E1-A51E-965051373B09}"/>
              </a:ext>
            </a:extLst>
          </p:cNvPr>
          <p:cNvPicPr>
            <a:picLocks noChangeAspect="1"/>
          </p:cNvPicPr>
          <p:nvPr/>
        </p:nvPicPr>
        <p:blipFill>
          <a:blip r:embed="rId5"/>
          <a:stretch>
            <a:fillRect/>
          </a:stretch>
        </p:blipFill>
        <p:spPr>
          <a:xfrm>
            <a:off x="9995790" y="33090"/>
            <a:ext cx="920145" cy="915302"/>
          </a:xfrm>
          <a:prstGeom prst="rect">
            <a:avLst/>
          </a:prstGeom>
        </p:spPr>
      </p:pic>
    </p:spTree>
    <p:extLst>
      <p:ext uri="{BB962C8B-B14F-4D97-AF65-F5344CB8AC3E}">
        <p14:creationId xmlns:p14="http://schemas.microsoft.com/office/powerpoint/2010/main" val="1460670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156F9D46-9957-4C78-A571-A98C5709AED6}"/>
              </a:ext>
            </a:extLst>
          </p:cNvPr>
          <p:cNvPicPr>
            <a:picLocks noChangeAspect="1"/>
          </p:cNvPicPr>
          <p:nvPr/>
        </p:nvPicPr>
        <p:blipFill>
          <a:blip r:embed="rId2"/>
          <a:stretch>
            <a:fillRect/>
          </a:stretch>
        </p:blipFill>
        <p:spPr>
          <a:xfrm>
            <a:off x="5853362" y="874280"/>
            <a:ext cx="4816397" cy="2194343"/>
          </a:xfrm>
          <a:prstGeom prst="rect">
            <a:avLst/>
          </a:prstGeom>
        </p:spPr>
      </p:pic>
      <p:pic>
        <p:nvPicPr>
          <p:cNvPr id="6" name="Immagine 5">
            <a:extLst>
              <a:ext uri="{FF2B5EF4-FFF2-40B4-BE49-F238E27FC236}">
                <a16:creationId xmlns:a16="http://schemas.microsoft.com/office/drawing/2014/main" id="{67BA91A5-4046-427E-91CD-14504B4D93E1}"/>
              </a:ext>
            </a:extLst>
          </p:cNvPr>
          <p:cNvPicPr>
            <a:picLocks noChangeAspect="1"/>
          </p:cNvPicPr>
          <p:nvPr/>
        </p:nvPicPr>
        <p:blipFill>
          <a:blip r:embed="rId3"/>
          <a:stretch>
            <a:fillRect/>
          </a:stretch>
        </p:blipFill>
        <p:spPr>
          <a:xfrm>
            <a:off x="131932" y="3095495"/>
            <a:ext cx="4619625" cy="2066925"/>
          </a:xfrm>
          <a:prstGeom prst="rect">
            <a:avLst/>
          </a:prstGeom>
        </p:spPr>
      </p:pic>
      <p:sp>
        <p:nvSpPr>
          <p:cNvPr id="7" name="CasellaDiTesto 6">
            <a:extLst>
              <a:ext uri="{FF2B5EF4-FFF2-40B4-BE49-F238E27FC236}">
                <a16:creationId xmlns:a16="http://schemas.microsoft.com/office/drawing/2014/main" id="{25A3A94F-9268-4C78-B315-FB1FCD9274B4}"/>
              </a:ext>
            </a:extLst>
          </p:cNvPr>
          <p:cNvSpPr txBox="1"/>
          <p:nvPr/>
        </p:nvSpPr>
        <p:spPr>
          <a:xfrm>
            <a:off x="553673" y="1476462"/>
            <a:ext cx="6231591" cy="1619033"/>
          </a:xfrm>
          <a:prstGeom prst="rect">
            <a:avLst/>
          </a:prstGeom>
          <a:noFill/>
        </p:spPr>
        <p:txBody>
          <a:bodyPr wrap="square" rtlCol="0">
            <a:spAutoFit/>
          </a:bodyPr>
          <a:lstStyle/>
          <a:p>
            <a:pPr>
              <a:lnSpc>
                <a:spcPct val="150000"/>
              </a:lnSpc>
            </a:pPr>
            <a:r>
              <a:rPr lang="it-IT" sz="3200" b="1" dirty="0"/>
              <a:t>Obiettivo della fase di restituzione</a:t>
            </a:r>
          </a:p>
          <a:p>
            <a:pPr>
              <a:lnSpc>
                <a:spcPct val="150000"/>
              </a:lnSpc>
            </a:pPr>
            <a:r>
              <a:rPr lang="it-IT" dirty="0"/>
              <a:t>VALUTAZIONE COMPLESSIVA DELL’ATTIVITÀ FORMATIVA ATTRAVERSO LA RACCOLTA DI FEEDBACK </a:t>
            </a:r>
          </a:p>
        </p:txBody>
      </p:sp>
      <p:sp>
        <p:nvSpPr>
          <p:cNvPr id="10" name="CasellaDiTesto 9">
            <a:extLst>
              <a:ext uri="{FF2B5EF4-FFF2-40B4-BE49-F238E27FC236}">
                <a16:creationId xmlns:a16="http://schemas.microsoft.com/office/drawing/2014/main" id="{9B692A6E-2F05-46AC-A6E8-5D83D4D4307D}"/>
              </a:ext>
            </a:extLst>
          </p:cNvPr>
          <p:cNvSpPr txBox="1"/>
          <p:nvPr/>
        </p:nvSpPr>
        <p:spPr>
          <a:xfrm>
            <a:off x="330555" y="325686"/>
            <a:ext cx="5149140" cy="461665"/>
          </a:xfrm>
          <a:prstGeom prst="rect">
            <a:avLst/>
          </a:prstGeom>
          <a:noFill/>
        </p:spPr>
        <p:txBody>
          <a:bodyPr wrap="square" rtlCol="0">
            <a:spAutoFit/>
          </a:bodyPr>
          <a:lstStyle/>
          <a:p>
            <a:r>
              <a:rPr lang="it-IT" sz="2400" b="1" dirty="0">
                <a:latin typeface="Times New Roman" panose="02020603050405020304" pitchFamily="18" charset="0"/>
                <a:cs typeface="Times New Roman" panose="02020603050405020304" pitchFamily="18" charset="0"/>
              </a:rPr>
              <a:t>INCONTRO FINALE</a:t>
            </a:r>
          </a:p>
        </p:txBody>
      </p:sp>
      <p:sp>
        <p:nvSpPr>
          <p:cNvPr id="11" name="CasellaDiTesto 10">
            <a:extLst>
              <a:ext uri="{FF2B5EF4-FFF2-40B4-BE49-F238E27FC236}">
                <a16:creationId xmlns:a16="http://schemas.microsoft.com/office/drawing/2014/main" id="{D2B7C84B-ED27-45BC-88C6-222D22AFDF62}"/>
              </a:ext>
            </a:extLst>
          </p:cNvPr>
          <p:cNvSpPr txBox="1"/>
          <p:nvPr/>
        </p:nvSpPr>
        <p:spPr>
          <a:xfrm>
            <a:off x="4754837" y="2975947"/>
            <a:ext cx="6753225" cy="2031325"/>
          </a:xfrm>
          <a:prstGeom prst="rect">
            <a:avLst/>
          </a:prstGeom>
          <a:noFill/>
        </p:spPr>
        <p:txBody>
          <a:bodyPr wrap="square" rtlCol="0">
            <a:spAutoFit/>
          </a:bodyPr>
          <a:lstStyle/>
          <a:p>
            <a:pPr marL="285750" indent="-285750">
              <a:lnSpc>
                <a:spcPct val="150000"/>
              </a:lnSpc>
              <a:buFont typeface="Wingdings" panose="05000000000000000000" pitchFamily="2" charset="2"/>
              <a:buChar char="q"/>
            </a:pPr>
            <a:r>
              <a:rPr lang="it-IT" sz="1800" dirty="0">
                <a:solidFill>
                  <a:srgbClr val="0070C0"/>
                </a:solidFill>
                <a:latin typeface="Times New Roman" panose="02020603050405020304" pitchFamily="18" charset="0"/>
                <a:cs typeface="Times New Roman" panose="02020603050405020304" pitchFamily="18" charset="0"/>
              </a:rPr>
              <a:t>Raccogliere feedback</a:t>
            </a:r>
          </a:p>
          <a:p>
            <a:pPr marL="285750" indent="-285750">
              <a:lnSpc>
                <a:spcPct val="150000"/>
              </a:lnSpc>
              <a:buFont typeface="Wingdings" panose="05000000000000000000" pitchFamily="2" charset="2"/>
              <a:buChar char="q"/>
            </a:pPr>
            <a:r>
              <a:rPr lang="it-IT" sz="1800" dirty="0">
                <a:solidFill>
                  <a:srgbClr val="0070C0"/>
                </a:solidFill>
                <a:latin typeface="Times New Roman" panose="02020603050405020304" pitchFamily="18" charset="0"/>
                <a:cs typeface="Times New Roman" panose="02020603050405020304" pitchFamily="18" charset="0"/>
              </a:rPr>
              <a:t>Condividere il lavoro svolto</a:t>
            </a:r>
          </a:p>
          <a:p>
            <a:pPr marL="285750" indent="-285750">
              <a:lnSpc>
                <a:spcPct val="150000"/>
              </a:lnSpc>
              <a:buFont typeface="Wingdings" panose="05000000000000000000" pitchFamily="2" charset="2"/>
              <a:buChar char="q"/>
            </a:pPr>
            <a:r>
              <a:rPr lang="it-IT" sz="1800" dirty="0">
                <a:solidFill>
                  <a:srgbClr val="0070C0"/>
                </a:solidFill>
                <a:latin typeface="Times New Roman" panose="02020603050405020304" pitchFamily="18" charset="0"/>
                <a:cs typeface="Times New Roman" panose="02020603050405020304" pitchFamily="18" charset="0"/>
              </a:rPr>
              <a:t>Valutare complessivamente l’offerta formativa</a:t>
            </a:r>
          </a:p>
          <a:p>
            <a:pPr marL="285750" indent="-285750">
              <a:lnSpc>
                <a:spcPct val="150000"/>
              </a:lnSpc>
              <a:buFont typeface="Wingdings" panose="05000000000000000000" pitchFamily="2" charset="2"/>
              <a:buChar char="q"/>
            </a:pPr>
            <a:r>
              <a:rPr lang="it-IT" sz="1800" dirty="0">
                <a:solidFill>
                  <a:srgbClr val="0070C0"/>
                </a:solidFill>
                <a:latin typeface="Times New Roman" panose="02020603050405020304" pitchFamily="18" charset="0"/>
                <a:cs typeface="Times New Roman" panose="02020603050405020304" pitchFamily="18" charset="0"/>
              </a:rPr>
              <a:t>Favorire la diffusione di buone pratiche della formazione</a:t>
            </a:r>
          </a:p>
          <a:p>
            <a:endParaRPr lang="it-IT" dirty="0"/>
          </a:p>
        </p:txBody>
      </p:sp>
      <p:sp>
        <p:nvSpPr>
          <p:cNvPr id="13" name="Segnaposto numero diapositiva 12">
            <a:extLst>
              <a:ext uri="{FF2B5EF4-FFF2-40B4-BE49-F238E27FC236}">
                <a16:creationId xmlns:a16="http://schemas.microsoft.com/office/drawing/2014/main" id="{802EAB88-8C09-4838-A0B1-B5CFABCAA9A0}"/>
              </a:ext>
            </a:extLst>
          </p:cNvPr>
          <p:cNvSpPr>
            <a:spLocks noGrp="1"/>
          </p:cNvSpPr>
          <p:nvPr>
            <p:ph type="sldNum" sz="quarter" idx="12"/>
          </p:nvPr>
        </p:nvSpPr>
        <p:spPr/>
        <p:txBody>
          <a:bodyPr/>
          <a:lstStyle/>
          <a:p>
            <a:fld id="{6D22F896-40B5-4ADD-8801-0D06FADFA095}" type="slidenum">
              <a:rPr lang="en-US" smtClean="0"/>
              <a:t>26</a:t>
            </a:fld>
            <a:endParaRPr lang="en-US" dirty="0"/>
          </a:p>
        </p:txBody>
      </p:sp>
      <p:sp>
        <p:nvSpPr>
          <p:cNvPr id="2" name="Segnaposto piè di pagina 4">
            <a:extLst>
              <a:ext uri="{FF2B5EF4-FFF2-40B4-BE49-F238E27FC236}">
                <a16:creationId xmlns:a16="http://schemas.microsoft.com/office/drawing/2014/main" id="{33E31554-7A19-7415-2CA4-1DE4B86E94C0}"/>
              </a:ext>
            </a:extLst>
          </p:cNvPr>
          <p:cNvSpPr txBox="1">
            <a:spLocks/>
          </p:cNvSpPr>
          <p:nvPr/>
        </p:nvSpPr>
        <p:spPr>
          <a:xfrm>
            <a:off x="1809076" y="6459785"/>
            <a:ext cx="8573847" cy="357923"/>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it-IT" sz="1600" b="1" dirty="0">
                <a:solidFill>
                  <a:schemeClr val="bg1"/>
                </a:solidFill>
                <a:latin typeface="Baskerville Old Face" panose="02020602080505020303" pitchFamily="18" charset="0"/>
              </a:rPr>
              <a:t>Gemma </a:t>
            </a:r>
            <a:r>
              <a:rPr lang="it-IT" sz="1600" b="1" dirty="0" err="1">
                <a:solidFill>
                  <a:schemeClr val="bg1"/>
                </a:solidFill>
                <a:latin typeface="Baskerville Old Face" panose="02020602080505020303" pitchFamily="18" charset="0"/>
              </a:rPr>
              <a:t>Faraco</a:t>
            </a:r>
            <a:r>
              <a:rPr lang="it-IT" sz="1600" b="1" dirty="0">
                <a:solidFill>
                  <a:schemeClr val="bg1"/>
                </a:solidFill>
                <a:latin typeface="Baskerville Old Face" panose="02020602080505020303" pitchFamily="18" charset="0"/>
              </a:rPr>
              <a:t> - Dirigente Scolastico Scuola Polo Ambito 4 CS - 0006 CAL</a:t>
            </a:r>
            <a:endParaRPr lang="en-US" sz="1600" b="1" dirty="0">
              <a:solidFill>
                <a:schemeClr val="bg1"/>
              </a:solidFill>
              <a:latin typeface="Baskerville Old Face" panose="02020602080505020303" pitchFamily="18" charset="0"/>
            </a:endParaRPr>
          </a:p>
        </p:txBody>
      </p:sp>
      <p:pic>
        <p:nvPicPr>
          <p:cNvPr id="3" name="Immagine 2">
            <a:extLst>
              <a:ext uri="{FF2B5EF4-FFF2-40B4-BE49-F238E27FC236}">
                <a16:creationId xmlns:a16="http://schemas.microsoft.com/office/drawing/2014/main" id="{74E77449-5984-2D3B-CD2D-B75159FE82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44195" y="182362"/>
            <a:ext cx="1276065" cy="1158635"/>
          </a:xfrm>
          <a:prstGeom prst="rect">
            <a:avLst/>
          </a:prstGeom>
        </p:spPr>
      </p:pic>
      <p:pic>
        <p:nvPicPr>
          <p:cNvPr id="5" name="Immagine 4">
            <a:extLst>
              <a:ext uri="{FF2B5EF4-FFF2-40B4-BE49-F238E27FC236}">
                <a16:creationId xmlns:a16="http://schemas.microsoft.com/office/drawing/2014/main" id="{6F3A3194-54B6-3416-292A-A5A868159788}"/>
              </a:ext>
            </a:extLst>
          </p:cNvPr>
          <p:cNvPicPr>
            <a:picLocks noChangeAspect="1"/>
          </p:cNvPicPr>
          <p:nvPr/>
        </p:nvPicPr>
        <p:blipFill>
          <a:blip r:embed="rId5"/>
          <a:stretch>
            <a:fillRect/>
          </a:stretch>
        </p:blipFill>
        <p:spPr>
          <a:xfrm>
            <a:off x="9221005" y="103669"/>
            <a:ext cx="1238984" cy="1232463"/>
          </a:xfrm>
          <a:prstGeom prst="rect">
            <a:avLst/>
          </a:prstGeom>
        </p:spPr>
      </p:pic>
      <p:sp>
        <p:nvSpPr>
          <p:cNvPr id="8" name="CasellaDiTesto 7">
            <a:extLst>
              <a:ext uri="{FF2B5EF4-FFF2-40B4-BE49-F238E27FC236}">
                <a16:creationId xmlns:a16="http://schemas.microsoft.com/office/drawing/2014/main" id="{27D74A17-B72F-8929-C0D5-DAB223C5135E}"/>
              </a:ext>
            </a:extLst>
          </p:cNvPr>
          <p:cNvSpPr txBox="1"/>
          <p:nvPr/>
        </p:nvSpPr>
        <p:spPr>
          <a:xfrm>
            <a:off x="779318" y="5410363"/>
            <a:ext cx="10433165" cy="369332"/>
          </a:xfrm>
          <a:prstGeom prst="rect">
            <a:avLst/>
          </a:prstGeom>
          <a:solidFill>
            <a:schemeClr val="accent4">
              <a:lumMod val="40000"/>
              <a:lumOff val="60000"/>
            </a:schemeClr>
          </a:solidFill>
        </p:spPr>
        <p:txBody>
          <a:bodyPr wrap="square" rtlCol="0">
            <a:spAutoFit/>
          </a:bodyPr>
          <a:lstStyle/>
          <a:p>
            <a:r>
              <a:rPr lang="it-IT" dirty="0"/>
              <a:t>Approfondimento su strumenti di sviluppo professionale</a:t>
            </a:r>
            <a:r>
              <a:rPr lang="it-IT" dirty="0">
                <a:latin typeface="Times New Roman" panose="02020603050405020304" pitchFamily="18" charset="0"/>
                <a:cs typeface="Times New Roman" panose="02020603050405020304" pitchFamily="18" charset="0"/>
              </a:rPr>
              <a:t>: Prof.ssa Elena Cupello</a:t>
            </a:r>
          </a:p>
        </p:txBody>
      </p:sp>
    </p:spTree>
    <p:extLst>
      <p:ext uri="{BB962C8B-B14F-4D97-AF65-F5344CB8AC3E}">
        <p14:creationId xmlns:p14="http://schemas.microsoft.com/office/powerpoint/2010/main" val="3071619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FA2E84FF-4484-9335-06F3-6853970BB1C4}"/>
              </a:ext>
            </a:extLst>
          </p:cNvPr>
          <p:cNvSpPr>
            <a:spLocks noGrp="1"/>
          </p:cNvSpPr>
          <p:nvPr>
            <p:ph type="sldNum" sz="quarter" idx="12"/>
          </p:nvPr>
        </p:nvSpPr>
        <p:spPr/>
        <p:txBody>
          <a:bodyPr/>
          <a:lstStyle/>
          <a:p>
            <a:fld id="{6D22F896-40B5-4ADD-8801-0D06FADFA095}" type="slidenum">
              <a:rPr lang="en-US" smtClean="0"/>
              <a:t>27</a:t>
            </a:fld>
            <a:endParaRPr lang="en-US" dirty="0"/>
          </a:p>
        </p:txBody>
      </p:sp>
      <p:sp>
        <p:nvSpPr>
          <p:cNvPr id="4" name="CasellaDiTesto 3">
            <a:extLst>
              <a:ext uri="{FF2B5EF4-FFF2-40B4-BE49-F238E27FC236}">
                <a16:creationId xmlns:a16="http://schemas.microsoft.com/office/drawing/2014/main" id="{7B091D2D-803C-BB33-7DD7-E15E3622AFEE}"/>
              </a:ext>
            </a:extLst>
          </p:cNvPr>
          <p:cNvSpPr txBox="1"/>
          <p:nvPr/>
        </p:nvSpPr>
        <p:spPr>
          <a:xfrm>
            <a:off x="3022409" y="188640"/>
            <a:ext cx="3841257" cy="461665"/>
          </a:xfrm>
          <a:prstGeom prst="rect">
            <a:avLst/>
          </a:prstGeom>
          <a:noFill/>
        </p:spPr>
        <p:txBody>
          <a:bodyPr wrap="square" rtlCol="0">
            <a:spAutoFit/>
          </a:bodyPr>
          <a:lstStyle/>
          <a:p>
            <a:r>
              <a:rPr lang="it-IT" sz="2400" b="1" dirty="0">
                <a:latin typeface="Times New Roman" panose="02020603050405020304" pitchFamily="18" charset="0"/>
                <a:cs typeface="Times New Roman" panose="02020603050405020304" pitchFamily="18" charset="0"/>
              </a:rPr>
              <a:t>A cura della Scuola Polo</a:t>
            </a:r>
          </a:p>
        </p:txBody>
      </p:sp>
      <p:sp>
        <p:nvSpPr>
          <p:cNvPr id="5" name="CasellaDiTesto 4">
            <a:extLst>
              <a:ext uri="{FF2B5EF4-FFF2-40B4-BE49-F238E27FC236}">
                <a16:creationId xmlns:a16="http://schemas.microsoft.com/office/drawing/2014/main" id="{C8AC6F92-441C-D0F4-0E92-9F92D2D1BBFD}"/>
              </a:ext>
            </a:extLst>
          </p:cNvPr>
          <p:cNvSpPr txBox="1"/>
          <p:nvPr/>
        </p:nvSpPr>
        <p:spPr>
          <a:xfrm>
            <a:off x="494319" y="2329361"/>
            <a:ext cx="2706081" cy="1938992"/>
          </a:xfrm>
          <a:prstGeom prst="rect">
            <a:avLst/>
          </a:prstGeom>
          <a:solidFill>
            <a:schemeClr val="accent3">
              <a:lumMod val="40000"/>
              <a:lumOff val="60000"/>
            </a:schemeClr>
          </a:solidFill>
        </p:spPr>
        <p:txBody>
          <a:bodyPr wrap="square" rtlCol="0">
            <a:spAutoFit/>
          </a:bodyPr>
          <a:lstStyle/>
          <a:p>
            <a:pPr algn="ctr"/>
            <a:r>
              <a:rPr lang="it-IT" sz="2000" b="1" dirty="0">
                <a:latin typeface="Times New Roman" panose="02020603050405020304" pitchFamily="18" charset="0"/>
                <a:cs typeface="Times New Roman" panose="02020603050405020304" pitchFamily="18" charset="0"/>
              </a:rPr>
              <a:t>L’attestato viene rilasciato previa compilazione, da parte del neo assunto, di un questionario di percezione</a:t>
            </a:r>
          </a:p>
        </p:txBody>
      </p:sp>
      <p:sp>
        <p:nvSpPr>
          <p:cNvPr id="2" name="Segnaposto piè di pagina 4">
            <a:extLst>
              <a:ext uri="{FF2B5EF4-FFF2-40B4-BE49-F238E27FC236}">
                <a16:creationId xmlns:a16="http://schemas.microsoft.com/office/drawing/2014/main" id="{4C4ED282-6CF0-07DB-BD7B-9708731BA3E6}"/>
              </a:ext>
            </a:extLst>
          </p:cNvPr>
          <p:cNvSpPr txBox="1">
            <a:spLocks/>
          </p:cNvSpPr>
          <p:nvPr/>
        </p:nvSpPr>
        <p:spPr>
          <a:xfrm>
            <a:off x="1809076" y="6459785"/>
            <a:ext cx="8573847" cy="357923"/>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it-IT" sz="1600" b="1" dirty="0">
                <a:solidFill>
                  <a:schemeClr val="bg1"/>
                </a:solidFill>
                <a:latin typeface="Baskerville Old Face" panose="02020602080505020303" pitchFamily="18" charset="0"/>
              </a:rPr>
              <a:t>Gemma </a:t>
            </a:r>
            <a:r>
              <a:rPr lang="it-IT" sz="1600" b="1" dirty="0" err="1">
                <a:solidFill>
                  <a:schemeClr val="bg1"/>
                </a:solidFill>
                <a:latin typeface="Baskerville Old Face" panose="02020602080505020303" pitchFamily="18" charset="0"/>
              </a:rPr>
              <a:t>Faraco</a:t>
            </a:r>
            <a:r>
              <a:rPr lang="it-IT" sz="1600" b="1" dirty="0">
                <a:solidFill>
                  <a:schemeClr val="bg1"/>
                </a:solidFill>
                <a:latin typeface="Baskerville Old Face" panose="02020602080505020303" pitchFamily="18" charset="0"/>
              </a:rPr>
              <a:t> - Dirigente Scolastico Scuola Polo Ambito 4 CS - 0006 CAL</a:t>
            </a:r>
            <a:endParaRPr lang="en-US" sz="1600" b="1" dirty="0">
              <a:solidFill>
                <a:schemeClr val="bg1"/>
              </a:solidFill>
              <a:latin typeface="Baskerville Old Face" panose="02020602080505020303" pitchFamily="18" charset="0"/>
            </a:endParaRPr>
          </a:p>
        </p:txBody>
      </p:sp>
      <p:pic>
        <p:nvPicPr>
          <p:cNvPr id="9" name="Immagine 8">
            <a:extLst>
              <a:ext uri="{FF2B5EF4-FFF2-40B4-BE49-F238E27FC236}">
                <a16:creationId xmlns:a16="http://schemas.microsoft.com/office/drawing/2014/main" id="{EDF9C5C2-1306-67A2-B472-D6877AC2DE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4195" y="182362"/>
            <a:ext cx="1276065" cy="1158635"/>
          </a:xfrm>
          <a:prstGeom prst="rect">
            <a:avLst/>
          </a:prstGeom>
        </p:spPr>
      </p:pic>
      <p:pic>
        <p:nvPicPr>
          <p:cNvPr id="10" name="Immagine 9">
            <a:extLst>
              <a:ext uri="{FF2B5EF4-FFF2-40B4-BE49-F238E27FC236}">
                <a16:creationId xmlns:a16="http://schemas.microsoft.com/office/drawing/2014/main" id="{DE078F94-E807-F51D-10B2-3E52C05DEC7E}"/>
              </a:ext>
            </a:extLst>
          </p:cNvPr>
          <p:cNvPicPr>
            <a:picLocks noChangeAspect="1"/>
          </p:cNvPicPr>
          <p:nvPr/>
        </p:nvPicPr>
        <p:blipFill>
          <a:blip r:embed="rId3"/>
          <a:stretch>
            <a:fillRect/>
          </a:stretch>
        </p:blipFill>
        <p:spPr>
          <a:xfrm>
            <a:off x="9221005" y="103669"/>
            <a:ext cx="1238984" cy="1232463"/>
          </a:xfrm>
          <a:prstGeom prst="rect">
            <a:avLst/>
          </a:prstGeom>
        </p:spPr>
      </p:pic>
      <p:pic>
        <p:nvPicPr>
          <p:cNvPr id="6" name="Immagine 5">
            <a:extLst>
              <a:ext uri="{FF2B5EF4-FFF2-40B4-BE49-F238E27FC236}">
                <a16:creationId xmlns:a16="http://schemas.microsoft.com/office/drawing/2014/main" id="{ABC57D6B-7AD1-9584-67F1-CB4B5B1783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9644" y="1414825"/>
            <a:ext cx="6732288" cy="4759079"/>
          </a:xfrm>
          <a:prstGeom prst="rect">
            <a:avLst/>
          </a:prstGeom>
        </p:spPr>
      </p:pic>
    </p:spTree>
    <p:extLst>
      <p:ext uri="{BB962C8B-B14F-4D97-AF65-F5344CB8AC3E}">
        <p14:creationId xmlns:p14="http://schemas.microsoft.com/office/powerpoint/2010/main" val="28796178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33695" y="2010341"/>
            <a:ext cx="10697725" cy="3416320"/>
          </a:xfrm>
          <a:prstGeom prst="rect">
            <a:avLst/>
          </a:prstGeom>
        </p:spPr>
        <p:txBody>
          <a:bodyPr wrap="square">
            <a:spAutoFit/>
          </a:bodyPr>
          <a:lstStyle/>
          <a:p>
            <a:pPr marL="342900" indent="-342900">
              <a:buAutoNum type="arabicPeriod"/>
            </a:pPr>
            <a:r>
              <a:rPr lang="it-IT" sz="2400" dirty="0">
                <a:solidFill>
                  <a:srgbClr val="FF0000"/>
                </a:solidFill>
                <a:latin typeface="Times New Roman" panose="02020603050405020304" pitchFamily="18" charset="0"/>
                <a:cs typeface="Times New Roman" panose="02020603050405020304" pitchFamily="18" charset="0"/>
              </a:rPr>
              <a:t>Analisi e riflessioni </a:t>
            </a:r>
            <a:r>
              <a:rPr lang="it-IT" sz="2400" dirty="0">
                <a:latin typeface="Times New Roman" panose="02020603050405020304" pitchFamily="18" charset="0"/>
                <a:cs typeface="Times New Roman" panose="02020603050405020304" pitchFamily="18" charset="0"/>
              </a:rPr>
              <a:t>sul proprio percorso formativo a partire dal </a:t>
            </a:r>
            <a:r>
              <a:rPr lang="it-IT" sz="2400" dirty="0">
                <a:solidFill>
                  <a:srgbClr val="FF0000"/>
                </a:solidFill>
                <a:latin typeface="Times New Roman" panose="02020603050405020304" pitchFamily="18" charset="0"/>
                <a:cs typeface="Times New Roman" panose="02020603050405020304" pitchFamily="18" charset="0"/>
              </a:rPr>
              <a:t>bilancio delle competenze</a:t>
            </a:r>
          </a:p>
          <a:p>
            <a:pPr marL="342900" indent="-342900">
              <a:buAutoNum type="arabicPeriod"/>
            </a:pPr>
            <a:r>
              <a:rPr lang="it-IT" sz="2400" dirty="0">
                <a:latin typeface="Times New Roman" panose="02020603050405020304" pitchFamily="18" charset="0"/>
                <a:cs typeface="Times New Roman" panose="02020603050405020304" pitchFamily="18" charset="0"/>
              </a:rPr>
              <a:t>Elaborazione di un </a:t>
            </a:r>
            <a:r>
              <a:rPr lang="it-IT" sz="2400" dirty="0">
                <a:solidFill>
                  <a:srgbClr val="0070C0"/>
                </a:solidFill>
                <a:latin typeface="Times New Roman" panose="02020603050405020304" pitchFamily="18" charset="0"/>
                <a:cs typeface="Times New Roman" panose="02020603050405020304" pitchFamily="18" charset="0"/>
              </a:rPr>
              <a:t>portfolio professionale </a:t>
            </a:r>
            <a:r>
              <a:rPr lang="it-IT" sz="2400" dirty="0">
                <a:latin typeface="Times New Roman" panose="02020603050405020304" pitchFamily="18" charset="0"/>
                <a:cs typeface="Times New Roman" panose="02020603050405020304" pitchFamily="18" charset="0"/>
              </a:rPr>
              <a:t>che documenta la progettazione, la realizzazione e la valutazione delle attività didattiche. Il portfolio va consegnato al Comitato di Valutazione e al Dirigente Scolastico della sede di servizio</a:t>
            </a:r>
          </a:p>
          <a:p>
            <a:pPr marL="342900" indent="-342900">
              <a:buAutoNum type="arabicPeriod"/>
            </a:pPr>
            <a:r>
              <a:rPr lang="it-IT" sz="2400" dirty="0">
                <a:latin typeface="Times New Roman" panose="02020603050405020304" pitchFamily="18" charset="0"/>
                <a:cs typeface="Times New Roman" panose="02020603050405020304" pitchFamily="18" charset="0"/>
              </a:rPr>
              <a:t>Compilazione di </a:t>
            </a:r>
            <a:r>
              <a:rPr lang="it-IT" sz="2400" dirty="0">
                <a:solidFill>
                  <a:srgbClr val="FF0000"/>
                </a:solidFill>
                <a:latin typeface="Times New Roman" panose="02020603050405020304" pitchFamily="18" charset="0"/>
                <a:cs typeface="Times New Roman" panose="02020603050405020304" pitchFamily="18" charset="0"/>
              </a:rPr>
              <a:t>questionari </a:t>
            </a:r>
            <a:r>
              <a:rPr lang="it-IT" sz="2400" dirty="0">
                <a:latin typeface="Times New Roman" panose="02020603050405020304" pitchFamily="18" charset="0"/>
                <a:cs typeface="Times New Roman" panose="02020603050405020304" pitchFamily="18" charset="0"/>
              </a:rPr>
              <a:t>per il monitoraggio delle diverse fasi del percorso formativo</a:t>
            </a:r>
          </a:p>
          <a:p>
            <a:pPr marL="342900" indent="-342900">
              <a:buAutoNum type="arabicPeriod"/>
            </a:pPr>
            <a:r>
              <a:rPr lang="it-IT" sz="2400" dirty="0">
                <a:solidFill>
                  <a:srgbClr val="00B0F0"/>
                </a:solidFill>
                <a:latin typeface="Times New Roman" panose="02020603050405020304" pitchFamily="18" charset="0"/>
                <a:cs typeface="Times New Roman" panose="02020603050405020304" pitchFamily="18" charset="0"/>
              </a:rPr>
              <a:t>Ricerca</a:t>
            </a:r>
            <a:r>
              <a:rPr lang="it-IT" sz="2400" dirty="0">
                <a:latin typeface="Times New Roman" panose="02020603050405020304" pitchFamily="18" charset="0"/>
                <a:cs typeface="Times New Roman" panose="02020603050405020304" pitchFamily="18" charset="0"/>
              </a:rPr>
              <a:t> di materiali di studio, risorse didattiche, consultazione di siti dedicati messi a disposizione durante il percorso formativo.</a:t>
            </a:r>
          </a:p>
        </p:txBody>
      </p:sp>
      <p:sp>
        <p:nvSpPr>
          <p:cNvPr id="3" name="CasellaDiTesto 2"/>
          <p:cNvSpPr txBox="1"/>
          <p:nvPr/>
        </p:nvSpPr>
        <p:spPr>
          <a:xfrm>
            <a:off x="433695" y="1351508"/>
            <a:ext cx="5578587" cy="523220"/>
          </a:xfrm>
          <a:prstGeom prst="rect">
            <a:avLst/>
          </a:prstGeom>
          <a:noFill/>
        </p:spPr>
        <p:txBody>
          <a:bodyPr wrap="square" rtlCol="0">
            <a:spAutoFit/>
          </a:bodyPr>
          <a:lstStyle/>
          <a:p>
            <a:r>
              <a:rPr lang="it-IT" sz="2800" b="1" dirty="0">
                <a:latin typeface="Times New Roman" panose="02020603050405020304" pitchFamily="18" charset="0"/>
                <a:cs typeface="Times New Roman" panose="02020603050405020304" pitchFamily="18" charset="0"/>
              </a:rPr>
              <a:t>Attività in piattaforma</a:t>
            </a:r>
          </a:p>
        </p:txBody>
      </p:sp>
      <p:sp>
        <p:nvSpPr>
          <p:cNvPr id="4" name="Rettangolo 3"/>
          <p:cNvSpPr/>
          <p:nvPr/>
        </p:nvSpPr>
        <p:spPr>
          <a:xfrm>
            <a:off x="6865233" y="669519"/>
            <a:ext cx="2349967" cy="461665"/>
          </a:xfrm>
          <a:prstGeom prst="rect">
            <a:avLst/>
          </a:prstGeom>
          <a:noFill/>
        </p:spPr>
        <p:txBody>
          <a:bodyPr wrap="square">
            <a:spAutoFit/>
          </a:bodyPr>
          <a:lstStyle/>
          <a:p>
            <a:r>
              <a:rPr lang="it-IT" sz="2400" b="1" dirty="0">
                <a:latin typeface="Times New Roman" panose="02020603050405020304" pitchFamily="18" charset="0"/>
                <a:cs typeface="Times New Roman" panose="02020603050405020304" pitchFamily="18" charset="0"/>
              </a:rPr>
              <a:t>www.indire.it</a:t>
            </a:r>
          </a:p>
        </p:txBody>
      </p:sp>
      <p:sp>
        <p:nvSpPr>
          <p:cNvPr id="5" name="CasellaDiTesto 4"/>
          <p:cNvSpPr txBox="1"/>
          <p:nvPr/>
        </p:nvSpPr>
        <p:spPr>
          <a:xfrm>
            <a:off x="551385" y="282128"/>
            <a:ext cx="3600400" cy="523220"/>
          </a:xfrm>
          <a:prstGeom prst="rect">
            <a:avLst/>
          </a:prstGeom>
          <a:solidFill>
            <a:srgbClr val="1CBED4"/>
          </a:solidFill>
        </p:spPr>
        <p:txBody>
          <a:bodyPr wrap="square" rtlCol="0">
            <a:spAutoFit/>
          </a:bodyPr>
          <a:lstStyle/>
          <a:p>
            <a:r>
              <a:rPr lang="it-IT" sz="2800" b="1" dirty="0">
                <a:latin typeface="Times New Roman" panose="02020603050405020304" pitchFamily="18" charset="0"/>
                <a:cs typeface="Times New Roman" panose="02020603050405020304" pitchFamily="18" charset="0"/>
              </a:rPr>
              <a:t>Docente Neo Assunto</a:t>
            </a:r>
          </a:p>
        </p:txBody>
      </p:sp>
      <p:sp>
        <p:nvSpPr>
          <p:cNvPr id="7" name="Segnaposto piè di pagina 4">
            <a:extLst>
              <a:ext uri="{FF2B5EF4-FFF2-40B4-BE49-F238E27FC236}">
                <a16:creationId xmlns:a16="http://schemas.microsoft.com/office/drawing/2014/main" id="{C666360C-AFD3-DB72-1734-19311B0928F0}"/>
              </a:ext>
            </a:extLst>
          </p:cNvPr>
          <p:cNvSpPr txBox="1">
            <a:spLocks/>
          </p:cNvSpPr>
          <p:nvPr/>
        </p:nvSpPr>
        <p:spPr>
          <a:xfrm>
            <a:off x="1809076" y="6459785"/>
            <a:ext cx="8573847" cy="357923"/>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it-IT" sz="1600" b="1" dirty="0">
                <a:solidFill>
                  <a:schemeClr val="bg1"/>
                </a:solidFill>
                <a:latin typeface="Baskerville Old Face" panose="02020602080505020303" pitchFamily="18" charset="0"/>
              </a:rPr>
              <a:t>Gemma </a:t>
            </a:r>
            <a:r>
              <a:rPr lang="it-IT" sz="1600" b="1" dirty="0" err="1">
                <a:solidFill>
                  <a:schemeClr val="bg1"/>
                </a:solidFill>
                <a:latin typeface="Baskerville Old Face" panose="02020602080505020303" pitchFamily="18" charset="0"/>
              </a:rPr>
              <a:t>Faraco</a:t>
            </a:r>
            <a:r>
              <a:rPr lang="it-IT" sz="1600" b="1" dirty="0">
                <a:solidFill>
                  <a:schemeClr val="bg1"/>
                </a:solidFill>
                <a:latin typeface="Baskerville Old Face" panose="02020602080505020303" pitchFamily="18" charset="0"/>
              </a:rPr>
              <a:t> - Dirigente Scolastico Scuola Polo Ambito 4 CS - 0006 CAL</a:t>
            </a:r>
            <a:endParaRPr lang="en-US" sz="1600" b="1" dirty="0">
              <a:solidFill>
                <a:schemeClr val="bg1"/>
              </a:solidFill>
              <a:latin typeface="Baskerville Old Face" panose="02020602080505020303" pitchFamily="18" charset="0"/>
            </a:endParaRPr>
          </a:p>
        </p:txBody>
      </p:sp>
      <p:pic>
        <p:nvPicPr>
          <p:cNvPr id="8" name="Immagine 7">
            <a:extLst>
              <a:ext uri="{FF2B5EF4-FFF2-40B4-BE49-F238E27FC236}">
                <a16:creationId xmlns:a16="http://schemas.microsoft.com/office/drawing/2014/main" id="{6BC4B9F3-482D-4DE9-A96A-725CC62F37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4195" y="182362"/>
            <a:ext cx="1276065" cy="1158635"/>
          </a:xfrm>
          <a:prstGeom prst="rect">
            <a:avLst/>
          </a:prstGeom>
        </p:spPr>
      </p:pic>
      <p:pic>
        <p:nvPicPr>
          <p:cNvPr id="9" name="Immagine 8">
            <a:extLst>
              <a:ext uri="{FF2B5EF4-FFF2-40B4-BE49-F238E27FC236}">
                <a16:creationId xmlns:a16="http://schemas.microsoft.com/office/drawing/2014/main" id="{1396D7B4-83CC-FE7A-60D2-8C98F7B68234}"/>
              </a:ext>
            </a:extLst>
          </p:cNvPr>
          <p:cNvPicPr>
            <a:picLocks noChangeAspect="1"/>
          </p:cNvPicPr>
          <p:nvPr/>
        </p:nvPicPr>
        <p:blipFill>
          <a:blip r:embed="rId3"/>
          <a:stretch>
            <a:fillRect/>
          </a:stretch>
        </p:blipFill>
        <p:spPr>
          <a:xfrm>
            <a:off x="9221005" y="103669"/>
            <a:ext cx="1238984" cy="1232463"/>
          </a:xfrm>
          <a:prstGeom prst="rect">
            <a:avLst/>
          </a:prstGeom>
        </p:spPr>
      </p:pic>
    </p:spTree>
    <p:extLst>
      <p:ext uri="{BB962C8B-B14F-4D97-AF65-F5344CB8AC3E}">
        <p14:creationId xmlns:p14="http://schemas.microsoft.com/office/powerpoint/2010/main" val="31501645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54243" y="3429000"/>
            <a:ext cx="3373753" cy="830997"/>
          </a:xfrm>
          <a:prstGeom prst="rect">
            <a:avLst/>
          </a:prstGeom>
        </p:spPr>
        <p:txBody>
          <a:bodyPr wrap="square">
            <a:spAutoFit/>
          </a:bodyPr>
          <a:lstStyle/>
          <a:p>
            <a:pPr algn="just">
              <a:buNone/>
            </a:pPr>
            <a:r>
              <a:rPr lang="it-IT" sz="2400" b="1" dirty="0">
                <a:solidFill>
                  <a:srgbClr val="FF0000"/>
                </a:solidFill>
                <a:latin typeface="Times New Roman" panose="02020603050405020304" pitchFamily="18" charset="0"/>
                <a:cs typeface="Times New Roman" panose="02020603050405020304" pitchFamily="18" charset="0"/>
              </a:rPr>
              <a:t>Come relazionare?</a:t>
            </a:r>
            <a:endParaRPr lang="it-IT" sz="2400" b="1" dirty="0">
              <a:solidFill>
                <a:srgbClr val="002060"/>
              </a:solidFill>
              <a:latin typeface="Times New Roman" panose="02020603050405020304" pitchFamily="18" charset="0"/>
              <a:cs typeface="Times New Roman" panose="02020603050405020304" pitchFamily="18" charset="0"/>
            </a:endParaRPr>
          </a:p>
          <a:p>
            <a:pPr marL="342900" indent="-342900" algn="just">
              <a:buAutoNum type="arabicPeriod"/>
            </a:pPr>
            <a:r>
              <a:rPr lang="it-IT" sz="2400" b="1" dirty="0">
                <a:solidFill>
                  <a:srgbClr val="002060"/>
                </a:solidFill>
                <a:latin typeface="Times New Roman" panose="02020603050405020304" pitchFamily="18" charset="0"/>
                <a:cs typeface="Times New Roman" panose="02020603050405020304" pitchFamily="18" charset="0"/>
              </a:rPr>
              <a:t>Compilare registro </a:t>
            </a:r>
            <a:endParaRPr lang="it-IT" sz="2400" b="1" dirty="0">
              <a:latin typeface="Times New Roman" panose="02020603050405020304" pitchFamily="18" charset="0"/>
              <a:cs typeface="Times New Roman" panose="02020603050405020304" pitchFamily="18" charset="0"/>
            </a:endParaRPr>
          </a:p>
        </p:txBody>
      </p:sp>
      <p:sp>
        <p:nvSpPr>
          <p:cNvPr id="4" name="CasellaDiTesto 3"/>
          <p:cNvSpPr txBox="1"/>
          <p:nvPr/>
        </p:nvSpPr>
        <p:spPr>
          <a:xfrm>
            <a:off x="184523" y="1204356"/>
            <a:ext cx="4252395" cy="1569660"/>
          </a:xfrm>
          <a:prstGeom prst="rect">
            <a:avLst/>
          </a:prstGeom>
          <a:noFill/>
        </p:spPr>
        <p:txBody>
          <a:bodyPr wrap="square" rtlCol="0">
            <a:spAutoFit/>
          </a:bodyPr>
          <a:lstStyle/>
          <a:p>
            <a:r>
              <a:rPr lang="it-IT" sz="2400" b="1" dirty="0">
                <a:latin typeface="Times New Roman" panose="02020603050405020304" pitchFamily="18" charset="0"/>
                <a:cs typeface="Times New Roman" panose="02020603050405020304" pitchFamily="18" charset="0"/>
              </a:rPr>
              <a:t>L’attività di </a:t>
            </a:r>
            <a:r>
              <a:rPr lang="it-IT" sz="2400" b="1" dirty="0" err="1">
                <a:latin typeface="Times New Roman" panose="02020603050405020304" pitchFamily="18" charset="0"/>
                <a:cs typeface="Times New Roman" panose="02020603050405020304" pitchFamily="18" charset="0"/>
              </a:rPr>
              <a:t>peer</a:t>
            </a:r>
            <a:r>
              <a:rPr lang="it-IT" sz="2400" b="1" dirty="0">
                <a:latin typeface="Times New Roman" panose="02020603050405020304" pitchFamily="18" charset="0"/>
                <a:cs typeface="Times New Roman" panose="02020603050405020304" pitchFamily="18" charset="0"/>
              </a:rPr>
              <a:t> to </a:t>
            </a:r>
            <a:r>
              <a:rPr lang="it-IT" sz="2400" b="1" dirty="0" err="1">
                <a:latin typeface="Times New Roman" panose="02020603050405020304" pitchFamily="18" charset="0"/>
                <a:cs typeface="Times New Roman" panose="02020603050405020304" pitchFamily="18" charset="0"/>
              </a:rPr>
              <a:t>peer</a:t>
            </a:r>
            <a:r>
              <a:rPr lang="it-IT" sz="2400" b="1" dirty="0">
                <a:latin typeface="Times New Roman" panose="02020603050405020304" pitchFamily="18" charset="0"/>
                <a:cs typeface="Times New Roman" panose="02020603050405020304" pitchFamily="18" charset="0"/>
              </a:rPr>
              <a:t> è oggetto di specifica relazione da parte del docente neo-assunto</a:t>
            </a:r>
          </a:p>
        </p:txBody>
      </p:sp>
      <p:sp>
        <p:nvSpPr>
          <p:cNvPr id="14" name="CasellaDiTesto 13"/>
          <p:cNvSpPr txBox="1"/>
          <p:nvPr/>
        </p:nvSpPr>
        <p:spPr>
          <a:xfrm>
            <a:off x="287567" y="204158"/>
            <a:ext cx="3021058" cy="461665"/>
          </a:xfrm>
          <a:prstGeom prst="rect">
            <a:avLst/>
          </a:prstGeom>
          <a:solidFill>
            <a:srgbClr val="1CBED4"/>
          </a:solidFill>
        </p:spPr>
        <p:txBody>
          <a:bodyPr wrap="square" rtlCol="0">
            <a:spAutoFit/>
          </a:bodyPr>
          <a:lstStyle/>
          <a:p>
            <a:r>
              <a:rPr lang="it-IT" sz="2400" b="1" dirty="0">
                <a:latin typeface="Times New Roman" panose="02020603050405020304" pitchFamily="18" charset="0"/>
                <a:cs typeface="Times New Roman" panose="02020603050405020304" pitchFamily="18" charset="0"/>
              </a:rPr>
              <a:t>Docente Neo Assunto</a:t>
            </a:r>
          </a:p>
        </p:txBody>
      </p:sp>
      <p:cxnSp>
        <p:nvCxnSpPr>
          <p:cNvPr id="7" name="Connettore 2 6">
            <a:extLst>
              <a:ext uri="{FF2B5EF4-FFF2-40B4-BE49-F238E27FC236}">
                <a16:creationId xmlns:a16="http://schemas.microsoft.com/office/drawing/2014/main" id="{3D323370-B497-44F2-999A-BFE6014EB18C}"/>
              </a:ext>
            </a:extLst>
          </p:cNvPr>
          <p:cNvCxnSpPr/>
          <p:nvPr/>
        </p:nvCxnSpPr>
        <p:spPr>
          <a:xfrm>
            <a:off x="559710" y="4452730"/>
            <a:ext cx="1179444"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B820BA68-5BDD-43C5-9698-B2A4CF3604B8}"/>
              </a:ext>
            </a:extLst>
          </p:cNvPr>
          <p:cNvSpPr txBox="1"/>
          <p:nvPr/>
        </p:nvSpPr>
        <p:spPr>
          <a:xfrm>
            <a:off x="1941119" y="4219786"/>
            <a:ext cx="1484244" cy="540739"/>
          </a:xfrm>
          <a:prstGeom prst="rect">
            <a:avLst/>
          </a:prstGeom>
          <a:noFill/>
        </p:spPr>
        <p:txBody>
          <a:bodyPr wrap="square" rtlCol="0">
            <a:spAutoFit/>
          </a:bodyPr>
          <a:lstStyle/>
          <a:p>
            <a:r>
              <a:rPr lang="it-IT" dirty="0"/>
              <a:t>Data </a:t>
            </a:r>
          </a:p>
        </p:txBody>
      </p:sp>
      <p:cxnSp>
        <p:nvCxnSpPr>
          <p:cNvPr id="15" name="Connettore 2 14">
            <a:extLst>
              <a:ext uri="{FF2B5EF4-FFF2-40B4-BE49-F238E27FC236}">
                <a16:creationId xmlns:a16="http://schemas.microsoft.com/office/drawing/2014/main" id="{BA402941-1677-4415-8AE4-A250CCAD9D61}"/>
              </a:ext>
            </a:extLst>
          </p:cNvPr>
          <p:cNvCxnSpPr/>
          <p:nvPr/>
        </p:nvCxnSpPr>
        <p:spPr>
          <a:xfrm>
            <a:off x="561895" y="4791097"/>
            <a:ext cx="1179444"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6" name="CasellaDiTesto 15">
            <a:extLst>
              <a:ext uri="{FF2B5EF4-FFF2-40B4-BE49-F238E27FC236}">
                <a16:creationId xmlns:a16="http://schemas.microsoft.com/office/drawing/2014/main" id="{D08A2EFD-7B07-46C1-8E8D-82B1AF10C7B9}"/>
              </a:ext>
            </a:extLst>
          </p:cNvPr>
          <p:cNvSpPr txBox="1"/>
          <p:nvPr/>
        </p:nvSpPr>
        <p:spPr>
          <a:xfrm>
            <a:off x="1951727" y="4598215"/>
            <a:ext cx="1484244" cy="540739"/>
          </a:xfrm>
          <a:prstGeom prst="rect">
            <a:avLst/>
          </a:prstGeom>
          <a:noFill/>
        </p:spPr>
        <p:txBody>
          <a:bodyPr wrap="square" rtlCol="0">
            <a:spAutoFit/>
          </a:bodyPr>
          <a:lstStyle/>
          <a:p>
            <a:r>
              <a:rPr lang="it-IT" dirty="0"/>
              <a:t>Attività </a:t>
            </a:r>
          </a:p>
        </p:txBody>
      </p:sp>
      <p:cxnSp>
        <p:nvCxnSpPr>
          <p:cNvPr id="17" name="Connettore 2 16">
            <a:extLst>
              <a:ext uri="{FF2B5EF4-FFF2-40B4-BE49-F238E27FC236}">
                <a16:creationId xmlns:a16="http://schemas.microsoft.com/office/drawing/2014/main" id="{ECBDB890-8AD5-41CA-8CEE-173432D3B5BB}"/>
              </a:ext>
            </a:extLst>
          </p:cNvPr>
          <p:cNvCxnSpPr/>
          <p:nvPr/>
        </p:nvCxnSpPr>
        <p:spPr>
          <a:xfrm>
            <a:off x="559710" y="5126467"/>
            <a:ext cx="1179444"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8" name="CasellaDiTesto 17">
            <a:extLst>
              <a:ext uri="{FF2B5EF4-FFF2-40B4-BE49-F238E27FC236}">
                <a16:creationId xmlns:a16="http://schemas.microsoft.com/office/drawing/2014/main" id="{73115FC5-1BB2-49A9-8CB9-E6C1F218F745}"/>
              </a:ext>
            </a:extLst>
          </p:cNvPr>
          <p:cNvSpPr txBox="1"/>
          <p:nvPr/>
        </p:nvSpPr>
        <p:spPr>
          <a:xfrm>
            <a:off x="1889500" y="5016983"/>
            <a:ext cx="1729409" cy="369332"/>
          </a:xfrm>
          <a:prstGeom prst="rect">
            <a:avLst/>
          </a:prstGeom>
          <a:noFill/>
        </p:spPr>
        <p:txBody>
          <a:bodyPr wrap="square" rtlCol="0">
            <a:spAutoFit/>
          </a:bodyPr>
          <a:lstStyle/>
          <a:p>
            <a:r>
              <a:rPr lang="it-IT" dirty="0"/>
              <a:t>Eventuali note </a:t>
            </a:r>
          </a:p>
        </p:txBody>
      </p:sp>
      <p:sp>
        <p:nvSpPr>
          <p:cNvPr id="19" name="Segnaposto piè di pagina 3">
            <a:extLst>
              <a:ext uri="{FF2B5EF4-FFF2-40B4-BE49-F238E27FC236}">
                <a16:creationId xmlns:a16="http://schemas.microsoft.com/office/drawing/2014/main" id="{8E6C1346-3CF2-4D62-80D9-B34E274C0C55}"/>
              </a:ext>
            </a:extLst>
          </p:cNvPr>
          <p:cNvSpPr>
            <a:spLocks noGrp="1"/>
          </p:cNvSpPr>
          <p:nvPr>
            <p:ph type="ftr" sz="quarter" idx="11"/>
          </p:nvPr>
        </p:nvSpPr>
        <p:spPr>
          <a:xfrm>
            <a:off x="1741339" y="6048398"/>
            <a:ext cx="5062908" cy="365125"/>
          </a:xfrm>
        </p:spPr>
        <p:txBody>
          <a:bodyPr/>
          <a:lstStyle/>
          <a:p>
            <a:r>
              <a:rPr lang="it-IT"/>
              <a:t>Gemma Faraco - Dirigente Scolastico IC Montalto Uff. Taverna - Scuola Polo Formazione  Ambito 4 CS</a:t>
            </a:r>
            <a:endParaRPr lang="en-US" dirty="0"/>
          </a:p>
        </p:txBody>
      </p:sp>
      <p:sp>
        <p:nvSpPr>
          <p:cNvPr id="6" name="Segnaposto numero diapositiva 5">
            <a:extLst>
              <a:ext uri="{FF2B5EF4-FFF2-40B4-BE49-F238E27FC236}">
                <a16:creationId xmlns:a16="http://schemas.microsoft.com/office/drawing/2014/main" id="{D6B6C972-8BEE-4609-9021-4805914A87E8}"/>
              </a:ext>
            </a:extLst>
          </p:cNvPr>
          <p:cNvSpPr>
            <a:spLocks noGrp="1"/>
          </p:cNvSpPr>
          <p:nvPr>
            <p:ph type="sldNum" sz="quarter" idx="12"/>
          </p:nvPr>
        </p:nvSpPr>
        <p:spPr/>
        <p:txBody>
          <a:bodyPr/>
          <a:lstStyle/>
          <a:p>
            <a:fld id="{6D22F896-40B5-4ADD-8801-0D06FADFA095}" type="slidenum">
              <a:rPr lang="en-US" smtClean="0"/>
              <a:t>29</a:t>
            </a:fld>
            <a:endParaRPr lang="en-US" dirty="0"/>
          </a:p>
        </p:txBody>
      </p:sp>
      <p:pic>
        <p:nvPicPr>
          <p:cNvPr id="10" name="Immagine 9">
            <a:extLst>
              <a:ext uri="{FF2B5EF4-FFF2-40B4-BE49-F238E27FC236}">
                <a16:creationId xmlns:a16="http://schemas.microsoft.com/office/drawing/2014/main" id="{1ABF33D4-3520-E443-0295-0CB959521E8B}"/>
              </a:ext>
            </a:extLst>
          </p:cNvPr>
          <p:cNvPicPr>
            <a:picLocks noChangeAspect="1"/>
          </p:cNvPicPr>
          <p:nvPr/>
        </p:nvPicPr>
        <p:blipFill>
          <a:blip r:embed="rId2"/>
          <a:stretch>
            <a:fillRect/>
          </a:stretch>
        </p:blipFill>
        <p:spPr>
          <a:xfrm>
            <a:off x="5178647" y="937794"/>
            <a:ext cx="5562398" cy="2711451"/>
          </a:xfrm>
          <a:prstGeom prst="rect">
            <a:avLst/>
          </a:prstGeom>
        </p:spPr>
      </p:pic>
      <p:pic>
        <p:nvPicPr>
          <p:cNvPr id="12" name="Immagine 11">
            <a:extLst>
              <a:ext uri="{FF2B5EF4-FFF2-40B4-BE49-F238E27FC236}">
                <a16:creationId xmlns:a16="http://schemas.microsoft.com/office/drawing/2014/main" id="{5DEB7D10-BDFF-6466-736C-B4DB601457E3}"/>
              </a:ext>
            </a:extLst>
          </p:cNvPr>
          <p:cNvPicPr>
            <a:picLocks noChangeAspect="1"/>
          </p:cNvPicPr>
          <p:nvPr/>
        </p:nvPicPr>
        <p:blipFill>
          <a:blip r:embed="rId3"/>
          <a:stretch>
            <a:fillRect/>
          </a:stretch>
        </p:blipFill>
        <p:spPr>
          <a:xfrm>
            <a:off x="4028562" y="3926037"/>
            <a:ext cx="7779170" cy="1877731"/>
          </a:xfrm>
          <a:prstGeom prst="rect">
            <a:avLst/>
          </a:prstGeom>
        </p:spPr>
      </p:pic>
      <p:sp>
        <p:nvSpPr>
          <p:cNvPr id="26" name="CasellaDiTesto 25">
            <a:extLst>
              <a:ext uri="{FF2B5EF4-FFF2-40B4-BE49-F238E27FC236}">
                <a16:creationId xmlns:a16="http://schemas.microsoft.com/office/drawing/2014/main" id="{0AF8E083-45E9-FBF7-04DB-657B2BFED3FC}"/>
              </a:ext>
            </a:extLst>
          </p:cNvPr>
          <p:cNvSpPr txBox="1"/>
          <p:nvPr/>
        </p:nvSpPr>
        <p:spPr>
          <a:xfrm>
            <a:off x="8724180" y="3496741"/>
            <a:ext cx="3083552" cy="369332"/>
          </a:xfrm>
          <a:prstGeom prst="rect">
            <a:avLst/>
          </a:prstGeom>
          <a:noFill/>
        </p:spPr>
        <p:txBody>
          <a:bodyPr wrap="square">
            <a:spAutoFit/>
          </a:bodyPr>
          <a:lstStyle/>
          <a:p>
            <a:r>
              <a:rPr lang="es-ES" dirty="0"/>
              <a:t>D.M. n. 226 del 16 agosto 2022 </a:t>
            </a:r>
            <a:endParaRPr lang="it-IT" dirty="0"/>
          </a:p>
        </p:txBody>
      </p:sp>
      <p:sp>
        <p:nvSpPr>
          <p:cNvPr id="2" name="Segnaposto piè di pagina 4">
            <a:extLst>
              <a:ext uri="{FF2B5EF4-FFF2-40B4-BE49-F238E27FC236}">
                <a16:creationId xmlns:a16="http://schemas.microsoft.com/office/drawing/2014/main" id="{79ECFE52-8BE1-935F-9D66-C93265FF2702}"/>
              </a:ext>
            </a:extLst>
          </p:cNvPr>
          <p:cNvSpPr txBox="1">
            <a:spLocks/>
          </p:cNvSpPr>
          <p:nvPr/>
        </p:nvSpPr>
        <p:spPr>
          <a:xfrm>
            <a:off x="1809076" y="6459785"/>
            <a:ext cx="8573847" cy="357923"/>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it-IT" sz="1600" b="1" dirty="0">
                <a:solidFill>
                  <a:schemeClr val="bg1"/>
                </a:solidFill>
                <a:latin typeface="Baskerville Old Face" panose="02020602080505020303" pitchFamily="18" charset="0"/>
              </a:rPr>
              <a:t>Gemma </a:t>
            </a:r>
            <a:r>
              <a:rPr lang="it-IT" sz="1600" b="1" dirty="0" err="1">
                <a:solidFill>
                  <a:schemeClr val="bg1"/>
                </a:solidFill>
                <a:latin typeface="Baskerville Old Face" panose="02020602080505020303" pitchFamily="18" charset="0"/>
              </a:rPr>
              <a:t>Faraco</a:t>
            </a:r>
            <a:r>
              <a:rPr lang="it-IT" sz="1600" b="1" dirty="0">
                <a:solidFill>
                  <a:schemeClr val="bg1"/>
                </a:solidFill>
                <a:latin typeface="Baskerville Old Face" panose="02020602080505020303" pitchFamily="18" charset="0"/>
              </a:rPr>
              <a:t> - Dirigente Scolastico Scuola Polo Ambito 4 CS - 0006 CAL</a:t>
            </a:r>
            <a:endParaRPr lang="en-US" sz="1600" b="1" dirty="0">
              <a:solidFill>
                <a:schemeClr val="bg1"/>
              </a:solidFill>
              <a:latin typeface="Baskerville Old Face" panose="02020602080505020303" pitchFamily="18" charset="0"/>
            </a:endParaRPr>
          </a:p>
        </p:txBody>
      </p:sp>
      <p:pic>
        <p:nvPicPr>
          <p:cNvPr id="5" name="Immagine 4">
            <a:extLst>
              <a:ext uri="{FF2B5EF4-FFF2-40B4-BE49-F238E27FC236}">
                <a16:creationId xmlns:a16="http://schemas.microsoft.com/office/drawing/2014/main" id="{9EB84535-F645-DAE0-5A99-1FEBDD3011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44195" y="182362"/>
            <a:ext cx="1276065" cy="1158635"/>
          </a:xfrm>
          <a:prstGeom prst="rect">
            <a:avLst/>
          </a:prstGeom>
        </p:spPr>
      </p:pic>
      <p:pic>
        <p:nvPicPr>
          <p:cNvPr id="8" name="Immagine 7">
            <a:extLst>
              <a:ext uri="{FF2B5EF4-FFF2-40B4-BE49-F238E27FC236}">
                <a16:creationId xmlns:a16="http://schemas.microsoft.com/office/drawing/2014/main" id="{365F92CD-E50A-DA23-E79D-A4AA07A060CE}"/>
              </a:ext>
            </a:extLst>
          </p:cNvPr>
          <p:cNvPicPr>
            <a:picLocks noChangeAspect="1"/>
          </p:cNvPicPr>
          <p:nvPr/>
        </p:nvPicPr>
        <p:blipFill>
          <a:blip r:embed="rId5"/>
          <a:stretch>
            <a:fillRect/>
          </a:stretch>
        </p:blipFill>
        <p:spPr>
          <a:xfrm>
            <a:off x="9221005" y="103669"/>
            <a:ext cx="1238984" cy="1232463"/>
          </a:xfrm>
          <a:prstGeom prst="rect">
            <a:avLst/>
          </a:prstGeom>
        </p:spPr>
      </p:pic>
    </p:spTree>
    <p:extLst>
      <p:ext uri="{BB962C8B-B14F-4D97-AF65-F5344CB8AC3E}">
        <p14:creationId xmlns:p14="http://schemas.microsoft.com/office/powerpoint/2010/main" val="2828415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egnaposto numero diapositiva 12">
            <a:extLst>
              <a:ext uri="{FF2B5EF4-FFF2-40B4-BE49-F238E27FC236}">
                <a16:creationId xmlns:a16="http://schemas.microsoft.com/office/drawing/2014/main" id="{4280B014-02DE-47B1-B987-5E23B7AD87A2}"/>
              </a:ext>
            </a:extLst>
          </p:cNvPr>
          <p:cNvSpPr>
            <a:spLocks noGrp="1"/>
          </p:cNvSpPr>
          <p:nvPr>
            <p:ph type="sldNum" sz="quarter" idx="12"/>
          </p:nvPr>
        </p:nvSpPr>
        <p:spPr/>
        <p:txBody>
          <a:bodyPr/>
          <a:lstStyle/>
          <a:p>
            <a:fld id="{6D22F896-40B5-4ADD-8801-0D06FADFA095}" type="slidenum">
              <a:rPr lang="en-US" smtClean="0"/>
              <a:t>3</a:t>
            </a:fld>
            <a:endParaRPr lang="en-US" dirty="0"/>
          </a:p>
        </p:txBody>
      </p:sp>
      <p:sp>
        <p:nvSpPr>
          <p:cNvPr id="18" name="Segnaposto piè di pagina 4"/>
          <p:cNvSpPr>
            <a:spLocks noGrp="1"/>
          </p:cNvSpPr>
          <p:nvPr>
            <p:ph type="ftr" sz="quarter" idx="11"/>
          </p:nvPr>
        </p:nvSpPr>
        <p:spPr>
          <a:xfrm>
            <a:off x="1751681" y="6396408"/>
            <a:ext cx="8573847" cy="357923"/>
          </a:xfrm>
        </p:spPr>
        <p:txBody>
          <a:bodyPr/>
          <a:lstStyle/>
          <a:p>
            <a:r>
              <a:rPr lang="it-IT" sz="1600" b="1" dirty="0">
                <a:solidFill>
                  <a:schemeClr val="bg1"/>
                </a:solidFill>
                <a:latin typeface="Baskerville Old Face" panose="02020602080505020303" pitchFamily="18" charset="0"/>
              </a:rPr>
              <a:t>Gemma </a:t>
            </a:r>
            <a:r>
              <a:rPr lang="it-IT" sz="1600" b="1" dirty="0" err="1">
                <a:solidFill>
                  <a:schemeClr val="bg1"/>
                </a:solidFill>
                <a:latin typeface="Baskerville Old Face" panose="02020602080505020303" pitchFamily="18" charset="0"/>
              </a:rPr>
              <a:t>Faraco</a:t>
            </a:r>
            <a:r>
              <a:rPr lang="it-IT" sz="1600" b="1" dirty="0">
                <a:solidFill>
                  <a:schemeClr val="bg1"/>
                </a:solidFill>
                <a:latin typeface="Baskerville Old Face" panose="02020602080505020303" pitchFamily="18" charset="0"/>
              </a:rPr>
              <a:t> - Dirigente Scolastico Scuola Polo Ambito 4 CS - 0006 CAL</a:t>
            </a:r>
            <a:endParaRPr lang="en-US" sz="1600" b="1" dirty="0">
              <a:solidFill>
                <a:schemeClr val="bg1"/>
              </a:solidFill>
              <a:latin typeface="Baskerville Old Face" panose="02020602080505020303" pitchFamily="18" charset="0"/>
            </a:endParaRPr>
          </a:p>
        </p:txBody>
      </p:sp>
      <p:pic>
        <p:nvPicPr>
          <p:cNvPr id="9" name="Immagine 8">
            <a:extLst>
              <a:ext uri="{FF2B5EF4-FFF2-40B4-BE49-F238E27FC236}">
                <a16:creationId xmlns:a16="http://schemas.microsoft.com/office/drawing/2014/main" id="{1FA2C669-9636-6DDE-0CE2-8BCE2481DC6C}"/>
              </a:ext>
            </a:extLst>
          </p:cNvPr>
          <p:cNvPicPr>
            <a:picLocks noChangeAspect="1"/>
          </p:cNvPicPr>
          <p:nvPr/>
        </p:nvPicPr>
        <p:blipFill>
          <a:blip r:embed="rId2"/>
          <a:stretch>
            <a:fillRect/>
          </a:stretch>
        </p:blipFill>
        <p:spPr>
          <a:xfrm>
            <a:off x="438369" y="619790"/>
            <a:ext cx="5403482" cy="2809210"/>
          </a:xfrm>
          <a:prstGeom prst="rect">
            <a:avLst/>
          </a:prstGeom>
        </p:spPr>
      </p:pic>
      <p:pic>
        <p:nvPicPr>
          <p:cNvPr id="20" name="Immagine 19">
            <a:extLst>
              <a:ext uri="{FF2B5EF4-FFF2-40B4-BE49-F238E27FC236}">
                <a16:creationId xmlns:a16="http://schemas.microsoft.com/office/drawing/2014/main" id="{36E056BD-17BB-C60C-C7B8-5F1E9A52CCAD}"/>
              </a:ext>
            </a:extLst>
          </p:cNvPr>
          <p:cNvPicPr>
            <a:picLocks noChangeAspect="1"/>
          </p:cNvPicPr>
          <p:nvPr/>
        </p:nvPicPr>
        <p:blipFill>
          <a:blip r:embed="rId3"/>
          <a:stretch>
            <a:fillRect/>
          </a:stretch>
        </p:blipFill>
        <p:spPr>
          <a:xfrm>
            <a:off x="5986732" y="3710860"/>
            <a:ext cx="5284911" cy="2445105"/>
          </a:xfrm>
          <a:prstGeom prst="rect">
            <a:avLst/>
          </a:prstGeom>
        </p:spPr>
      </p:pic>
      <p:pic>
        <p:nvPicPr>
          <p:cNvPr id="21" name="Immagine 20">
            <a:extLst>
              <a:ext uri="{FF2B5EF4-FFF2-40B4-BE49-F238E27FC236}">
                <a16:creationId xmlns:a16="http://schemas.microsoft.com/office/drawing/2014/main" id="{1DDCD79B-C3FF-814B-40A3-2BC4A75D91C9}"/>
              </a:ext>
            </a:extLst>
          </p:cNvPr>
          <p:cNvPicPr>
            <a:picLocks noChangeAspect="1"/>
          </p:cNvPicPr>
          <p:nvPr/>
        </p:nvPicPr>
        <p:blipFill>
          <a:blip r:embed="rId4"/>
          <a:stretch>
            <a:fillRect/>
          </a:stretch>
        </p:blipFill>
        <p:spPr>
          <a:xfrm>
            <a:off x="6913429" y="1629648"/>
            <a:ext cx="2581275" cy="1771650"/>
          </a:xfrm>
          <a:prstGeom prst="rect">
            <a:avLst/>
          </a:prstGeom>
        </p:spPr>
      </p:pic>
      <p:pic>
        <p:nvPicPr>
          <p:cNvPr id="26" name="Immagine 25">
            <a:extLst>
              <a:ext uri="{FF2B5EF4-FFF2-40B4-BE49-F238E27FC236}">
                <a16:creationId xmlns:a16="http://schemas.microsoft.com/office/drawing/2014/main" id="{959C44A3-570B-FE1B-A337-7FB235086E19}"/>
              </a:ext>
            </a:extLst>
          </p:cNvPr>
          <p:cNvPicPr>
            <a:picLocks noChangeAspect="1"/>
          </p:cNvPicPr>
          <p:nvPr/>
        </p:nvPicPr>
        <p:blipFill>
          <a:blip r:embed="rId5"/>
          <a:stretch>
            <a:fillRect/>
          </a:stretch>
        </p:blipFill>
        <p:spPr>
          <a:xfrm>
            <a:off x="920357" y="4289607"/>
            <a:ext cx="2474112" cy="1237056"/>
          </a:xfrm>
          <a:prstGeom prst="rect">
            <a:avLst/>
          </a:prstGeom>
        </p:spPr>
      </p:pic>
      <p:sp>
        <p:nvSpPr>
          <p:cNvPr id="2" name="Segnaposto piè di pagina 4">
            <a:extLst>
              <a:ext uri="{FF2B5EF4-FFF2-40B4-BE49-F238E27FC236}">
                <a16:creationId xmlns:a16="http://schemas.microsoft.com/office/drawing/2014/main" id="{940C9BEB-A00F-4430-B77B-EA87B556D071}"/>
              </a:ext>
            </a:extLst>
          </p:cNvPr>
          <p:cNvSpPr txBox="1">
            <a:spLocks/>
          </p:cNvSpPr>
          <p:nvPr/>
        </p:nvSpPr>
        <p:spPr>
          <a:xfrm>
            <a:off x="1751681" y="6396408"/>
            <a:ext cx="8573847" cy="357923"/>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it-IT" sz="1600" b="1">
                <a:solidFill>
                  <a:schemeClr val="bg1"/>
                </a:solidFill>
                <a:latin typeface="Baskerville Old Face" panose="02020602080505020303" pitchFamily="18" charset="0"/>
              </a:rPr>
              <a:t>Gemma Faraco - Dirigente Scolastico Scuola Polo Ambito 4 CS - 0006 CAL</a:t>
            </a:r>
            <a:endParaRPr lang="en-US" sz="1600" b="1" dirty="0">
              <a:solidFill>
                <a:schemeClr val="bg1"/>
              </a:solidFill>
              <a:latin typeface="Baskerville Old Face" panose="02020602080505020303" pitchFamily="18" charset="0"/>
            </a:endParaRPr>
          </a:p>
        </p:txBody>
      </p:sp>
      <p:pic>
        <p:nvPicPr>
          <p:cNvPr id="4" name="Immagine 3">
            <a:extLst>
              <a:ext uri="{FF2B5EF4-FFF2-40B4-BE49-F238E27FC236}">
                <a16:creationId xmlns:a16="http://schemas.microsoft.com/office/drawing/2014/main" id="{853E260A-7E6B-8D05-5557-C972D20AB8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44195" y="233836"/>
            <a:ext cx="1276065" cy="1158635"/>
          </a:xfrm>
          <a:prstGeom prst="rect">
            <a:avLst/>
          </a:prstGeom>
        </p:spPr>
      </p:pic>
      <p:pic>
        <p:nvPicPr>
          <p:cNvPr id="5" name="Immagine 4">
            <a:extLst>
              <a:ext uri="{FF2B5EF4-FFF2-40B4-BE49-F238E27FC236}">
                <a16:creationId xmlns:a16="http://schemas.microsoft.com/office/drawing/2014/main" id="{0AC41511-D0C0-8D65-10A9-DBD62746A1A6}"/>
              </a:ext>
            </a:extLst>
          </p:cNvPr>
          <p:cNvPicPr>
            <a:picLocks noChangeAspect="1"/>
          </p:cNvPicPr>
          <p:nvPr/>
        </p:nvPicPr>
        <p:blipFill>
          <a:blip r:embed="rId7"/>
          <a:stretch>
            <a:fillRect/>
          </a:stretch>
        </p:blipFill>
        <p:spPr>
          <a:xfrm>
            <a:off x="9205211" y="155143"/>
            <a:ext cx="1238984" cy="1232463"/>
          </a:xfrm>
          <a:prstGeom prst="rect">
            <a:avLst/>
          </a:prstGeom>
        </p:spPr>
      </p:pic>
    </p:spTree>
    <p:extLst>
      <p:ext uri="{BB962C8B-B14F-4D97-AF65-F5344CB8AC3E}">
        <p14:creationId xmlns:p14="http://schemas.microsoft.com/office/powerpoint/2010/main" val="6789189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4427340" y="517814"/>
            <a:ext cx="4913142" cy="461665"/>
          </a:xfrm>
          <a:prstGeom prst="rect">
            <a:avLst/>
          </a:prstGeom>
          <a:noFill/>
        </p:spPr>
        <p:txBody>
          <a:bodyPr wrap="square" rtlCol="0">
            <a:spAutoFit/>
          </a:bodyPr>
          <a:lstStyle/>
          <a:p>
            <a:r>
              <a:rPr lang="it-IT" sz="2400" b="1" dirty="0">
                <a:latin typeface="Times New Roman" panose="02020603050405020304" pitchFamily="18" charset="0"/>
                <a:cs typeface="Times New Roman" panose="02020603050405020304" pitchFamily="18" charset="0"/>
              </a:rPr>
              <a:t>PORTFOLIO PROFESSIONALE</a:t>
            </a:r>
          </a:p>
        </p:txBody>
      </p:sp>
      <p:sp>
        <p:nvSpPr>
          <p:cNvPr id="11" name="CasellaDiTesto 10"/>
          <p:cNvSpPr txBox="1"/>
          <p:nvPr/>
        </p:nvSpPr>
        <p:spPr>
          <a:xfrm>
            <a:off x="164088" y="198993"/>
            <a:ext cx="3261373" cy="461665"/>
          </a:xfrm>
          <a:prstGeom prst="rect">
            <a:avLst/>
          </a:prstGeom>
          <a:solidFill>
            <a:srgbClr val="1CBED4"/>
          </a:solidFill>
        </p:spPr>
        <p:txBody>
          <a:bodyPr wrap="square" rtlCol="0">
            <a:spAutoFit/>
          </a:bodyPr>
          <a:lstStyle/>
          <a:p>
            <a:r>
              <a:rPr lang="it-IT" sz="2400" b="1" dirty="0">
                <a:latin typeface="Times New Roman" panose="02020603050405020304" pitchFamily="18" charset="0"/>
                <a:cs typeface="Times New Roman" panose="02020603050405020304" pitchFamily="18" charset="0"/>
              </a:rPr>
              <a:t>Docente Neo Assunto</a:t>
            </a:r>
          </a:p>
        </p:txBody>
      </p:sp>
      <p:cxnSp>
        <p:nvCxnSpPr>
          <p:cNvPr id="4" name="Connettore a gomito 3">
            <a:extLst>
              <a:ext uri="{FF2B5EF4-FFF2-40B4-BE49-F238E27FC236}">
                <a16:creationId xmlns:a16="http://schemas.microsoft.com/office/drawing/2014/main" id="{5BDB3247-1673-46CA-B092-1453905C63D0}"/>
              </a:ext>
            </a:extLst>
          </p:cNvPr>
          <p:cNvCxnSpPr>
            <a:cxnSpLocks/>
          </p:cNvCxnSpPr>
          <p:nvPr/>
        </p:nvCxnSpPr>
        <p:spPr>
          <a:xfrm rot="16200000" flipH="1">
            <a:off x="7736541" y="2105429"/>
            <a:ext cx="2221982" cy="282433"/>
          </a:xfrm>
          <a:prstGeom prst="bentConnector3">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3" name="CasellaDiTesto 12">
            <a:extLst>
              <a:ext uri="{FF2B5EF4-FFF2-40B4-BE49-F238E27FC236}">
                <a16:creationId xmlns:a16="http://schemas.microsoft.com/office/drawing/2014/main" id="{E7318CF8-610F-4B67-9470-E7790F4797AD}"/>
              </a:ext>
            </a:extLst>
          </p:cNvPr>
          <p:cNvSpPr txBox="1"/>
          <p:nvPr/>
        </p:nvSpPr>
        <p:spPr>
          <a:xfrm>
            <a:off x="7919830" y="3431386"/>
            <a:ext cx="3737113" cy="2126864"/>
          </a:xfrm>
          <a:prstGeom prst="rect">
            <a:avLst/>
          </a:prstGeom>
          <a:noFill/>
        </p:spPr>
        <p:txBody>
          <a:bodyPr wrap="square" rtlCol="0">
            <a:spAutoFit/>
          </a:bodyPr>
          <a:lstStyle/>
          <a:p>
            <a:pPr algn="ctr">
              <a:lnSpc>
                <a:spcPct val="150000"/>
              </a:lnSpc>
            </a:pPr>
            <a:r>
              <a:rPr lang="it-IT" dirty="0"/>
              <a:t>DIRIGENTE SCOLASTICO</a:t>
            </a:r>
          </a:p>
          <a:p>
            <a:pPr algn="ctr">
              <a:lnSpc>
                <a:spcPct val="150000"/>
              </a:lnSpc>
            </a:pPr>
            <a:r>
              <a:rPr lang="it-IT" dirty="0"/>
              <a:t>TRASMETTE</a:t>
            </a:r>
          </a:p>
          <a:p>
            <a:pPr algn="ctr">
              <a:lnSpc>
                <a:spcPct val="150000"/>
              </a:lnSpc>
            </a:pPr>
            <a:r>
              <a:rPr lang="it-IT" dirty="0"/>
              <a:t>COMITATO DI VALUTAZIONE</a:t>
            </a:r>
          </a:p>
          <a:p>
            <a:pPr algn="ctr">
              <a:lnSpc>
                <a:spcPct val="150000"/>
              </a:lnSpc>
            </a:pPr>
            <a:r>
              <a:rPr lang="it-IT" dirty="0"/>
              <a:t>(5 giorni prima della data fissata per il colloquio)</a:t>
            </a:r>
          </a:p>
        </p:txBody>
      </p:sp>
      <p:sp>
        <p:nvSpPr>
          <p:cNvPr id="9" name="Segnaposto piè di pagina 3">
            <a:extLst>
              <a:ext uri="{FF2B5EF4-FFF2-40B4-BE49-F238E27FC236}">
                <a16:creationId xmlns:a16="http://schemas.microsoft.com/office/drawing/2014/main" id="{CF182689-6BAC-46CC-9873-E1A5B8F0F002}"/>
              </a:ext>
            </a:extLst>
          </p:cNvPr>
          <p:cNvSpPr>
            <a:spLocks noGrp="1"/>
          </p:cNvSpPr>
          <p:nvPr>
            <p:ph type="ftr" sz="quarter" idx="11"/>
          </p:nvPr>
        </p:nvSpPr>
        <p:spPr>
          <a:xfrm>
            <a:off x="1741339" y="6048398"/>
            <a:ext cx="5062908" cy="365125"/>
          </a:xfrm>
        </p:spPr>
        <p:txBody>
          <a:bodyPr/>
          <a:lstStyle/>
          <a:p>
            <a:r>
              <a:rPr lang="it-IT"/>
              <a:t>Gemma Faraco - Dirigente Scolastico IC Montalto Uff. Taverna - Scuola Polo Formazione  Ambito 4 CS</a:t>
            </a:r>
            <a:endParaRPr lang="en-US" dirty="0"/>
          </a:p>
        </p:txBody>
      </p:sp>
      <p:sp>
        <p:nvSpPr>
          <p:cNvPr id="2" name="Segnaposto numero diapositiva 1">
            <a:extLst>
              <a:ext uri="{FF2B5EF4-FFF2-40B4-BE49-F238E27FC236}">
                <a16:creationId xmlns:a16="http://schemas.microsoft.com/office/drawing/2014/main" id="{112E6CDD-9DC8-4F7A-B163-EDD465DD885C}"/>
              </a:ext>
            </a:extLst>
          </p:cNvPr>
          <p:cNvSpPr>
            <a:spLocks noGrp="1"/>
          </p:cNvSpPr>
          <p:nvPr>
            <p:ph type="sldNum" sz="quarter" idx="12"/>
          </p:nvPr>
        </p:nvSpPr>
        <p:spPr/>
        <p:txBody>
          <a:bodyPr/>
          <a:lstStyle/>
          <a:p>
            <a:fld id="{6D22F896-40B5-4ADD-8801-0D06FADFA095}" type="slidenum">
              <a:rPr lang="en-US" smtClean="0"/>
              <a:t>30</a:t>
            </a:fld>
            <a:endParaRPr lang="en-US" dirty="0"/>
          </a:p>
        </p:txBody>
      </p:sp>
      <p:pic>
        <p:nvPicPr>
          <p:cNvPr id="12" name="Immagine 11">
            <a:extLst>
              <a:ext uri="{FF2B5EF4-FFF2-40B4-BE49-F238E27FC236}">
                <a16:creationId xmlns:a16="http://schemas.microsoft.com/office/drawing/2014/main" id="{643D12C2-EE67-8E17-EEAC-711DAAFEADCE}"/>
              </a:ext>
            </a:extLst>
          </p:cNvPr>
          <p:cNvPicPr>
            <a:picLocks noChangeAspect="1"/>
          </p:cNvPicPr>
          <p:nvPr/>
        </p:nvPicPr>
        <p:blipFill>
          <a:blip r:embed="rId2"/>
          <a:stretch>
            <a:fillRect/>
          </a:stretch>
        </p:blipFill>
        <p:spPr>
          <a:xfrm>
            <a:off x="164088" y="1053229"/>
            <a:ext cx="8055038" cy="2705334"/>
          </a:xfrm>
          <a:prstGeom prst="rect">
            <a:avLst/>
          </a:prstGeom>
        </p:spPr>
      </p:pic>
      <p:pic>
        <p:nvPicPr>
          <p:cNvPr id="17" name="Immagine 16">
            <a:extLst>
              <a:ext uri="{FF2B5EF4-FFF2-40B4-BE49-F238E27FC236}">
                <a16:creationId xmlns:a16="http://schemas.microsoft.com/office/drawing/2014/main" id="{FA3DD29D-C2FC-9DCE-DD0B-0B2046560039}"/>
              </a:ext>
            </a:extLst>
          </p:cNvPr>
          <p:cNvPicPr>
            <a:picLocks noChangeAspect="1"/>
          </p:cNvPicPr>
          <p:nvPr/>
        </p:nvPicPr>
        <p:blipFill>
          <a:blip r:embed="rId3"/>
          <a:stretch>
            <a:fillRect/>
          </a:stretch>
        </p:blipFill>
        <p:spPr>
          <a:xfrm>
            <a:off x="999877" y="4053564"/>
            <a:ext cx="5715495" cy="1089754"/>
          </a:xfrm>
          <a:prstGeom prst="rect">
            <a:avLst/>
          </a:prstGeom>
        </p:spPr>
      </p:pic>
      <p:sp>
        <p:nvSpPr>
          <p:cNvPr id="18" name="CasellaDiTesto 17">
            <a:extLst>
              <a:ext uri="{FF2B5EF4-FFF2-40B4-BE49-F238E27FC236}">
                <a16:creationId xmlns:a16="http://schemas.microsoft.com/office/drawing/2014/main" id="{4FB83ADF-5764-041A-1313-F46FCE0761E4}"/>
              </a:ext>
            </a:extLst>
          </p:cNvPr>
          <p:cNvSpPr txBox="1"/>
          <p:nvPr/>
        </p:nvSpPr>
        <p:spPr>
          <a:xfrm>
            <a:off x="5021465" y="3536732"/>
            <a:ext cx="3083552" cy="369332"/>
          </a:xfrm>
          <a:prstGeom prst="rect">
            <a:avLst/>
          </a:prstGeom>
          <a:noFill/>
        </p:spPr>
        <p:txBody>
          <a:bodyPr wrap="square">
            <a:spAutoFit/>
          </a:bodyPr>
          <a:lstStyle/>
          <a:p>
            <a:r>
              <a:rPr lang="es-ES" dirty="0"/>
              <a:t>D.M. n. 226 del 16 agosto 2022 </a:t>
            </a:r>
            <a:endParaRPr lang="it-IT" dirty="0"/>
          </a:p>
        </p:txBody>
      </p:sp>
      <p:sp>
        <p:nvSpPr>
          <p:cNvPr id="8" name="Segnaposto piè di pagina 4">
            <a:extLst>
              <a:ext uri="{FF2B5EF4-FFF2-40B4-BE49-F238E27FC236}">
                <a16:creationId xmlns:a16="http://schemas.microsoft.com/office/drawing/2014/main" id="{A1EF5C3C-CEEE-31FC-8707-F8ABBD9E8816}"/>
              </a:ext>
            </a:extLst>
          </p:cNvPr>
          <p:cNvSpPr txBox="1">
            <a:spLocks/>
          </p:cNvSpPr>
          <p:nvPr/>
        </p:nvSpPr>
        <p:spPr>
          <a:xfrm>
            <a:off x="1809076" y="6459785"/>
            <a:ext cx="8573847" cy="357923"/>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it-IT" sz="1600" b="1" dirty="0">
                <a:solidFill>
                  <a:schemeClr val="bg1"/>
                </a:solidFill>
                <a:latin typeface="Baskerville Old Face" panose="02020602080505020303" pitchFamily="18" charset="0"/>
              </a:rPr>
              <a:t>Gemma </a:t>
            </a:r>
            <a:r>
              <a:rPr lang="it-IT" sz="1600" b="1" dirty="0" err="1">
                <a:solidFill>
                  <a:schemeClr val="bg1"/>
                </a:solidFill>
                <a:latin typeface="Baskerville Old Face" panose="02020602080505020303" pitchFamily="18" charset="0"/>
              </a:rPr>
              <a:t>Faraco</a:t>
            </a:r>
            <a:r>
              <a:rPr lang="it-IT" sz="1600" b="1" dirty="0">
                <a:solidFill>
                  <a:schemeClr val="bg1"/>
                </a:solidFill>
                <a:latin typeface="Baskerville Old Face" panose="02020602080505020303" pitchFamily="18" charset="0"/>
              </a:rPr>
              <a:t> - Dirigente Scolastico Scuola Polo Ambito 4 CS - 0006 CAL</a:t>
            </a:r>
            <a:endParaRPr lang="en-US" sz="1600" b="1" dirty="0">
              <a:solidFill>
                <a:schemeClr val="bg1"/>
              </a:solidFill>
              <a:latin typeface="Baskerville Old Face" panose="02020602080505020303" pitchFamily="18" charset="0"/>
            </a:endParaRPr>
          </a:p>
        </p:txBody>
      </p:sp>
      <p:pic>
        <p:nvPicPr>
          <p:cNvPr id="15" name="Immagine 14">
            <a:extLst>
              <a:ext uri="{FF2B5EF4-FFF2-40B4-BE49-F238E27FC236}">
                <a16:creationId xmlns:a16="http://schemas.microsoft.com/office/drawing/2014/main" id="{54DE2597-6B77-644D-6A0A-4E2527D148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44195" y="182362"/>
            <a:ext cx="1276065" cy="1158635"/>
          </a:xfrm>
          <a:prstGeom prst="rect">
            <a:avLst/>
          </a:prstGeom>
        </p:spPr>
      </p:pic>
      <p:pic>
        <p:nvPicPr>
          <p:cNvPr id="16" name="Immagine 15">
            <a:extLst>
              <a:ext uri="{FF2B5EF4-FFF2-40B4-BE49-F238E27FC236}">
                <a16:creationId xmlns:a16="http://schemas.microsoft.com/office/drawing/2014/main" id="{FB6074B3-35C6-F394-7A35-0B74C61FADEA}"/>
              </a:ext>
            </a:extLst>
          </p:cNvPr>
          <p:cNvPicPr>
            <a:picLocks noChangeAspect="1"/>
          </p:cNvPicPr>
          <p:nvPr/>
        </p:nvPicPr>
        <p:blipFill>
          <a:blip r:embed="rId5"/>
          <a:stretch>
            <a:fillRect/>
          </a:stretch>
        </p:blipFill>
        <p:spPr>
          <a:xfrm>
            <a:off x="9221005" y="103669"/>
            <a:ext cx="1238984" cy="1232463"/>
          </a:xfrm>
          <a:prstGeom prst="rect">
            <a:avLst/>
          </a:prstGeom>
        </p:spPr>
      </p:pic>
    </p:spTree>
    <p:extLst>
      <p:ext uri="{BB962C8B-B14F-4D97-AF65-F5344CB8AC3E}">
        <p14:creationId xmlns:p14="http://schemas.microsoft.com/office/powerpoint/2010/main" val="30812749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12976" y="1632002"/>
            <a:ext cx="2877368" cy="2659199"/>
          </a:xfrm>
          <a:prstGeom prst="rect">
            <a:avLst/>
          </a:prstGeom>
        </p:spPr>
      </p:pic>
      <p:sp>
        <p:nvSpPr>
          <p:cNvPr id="4" name="CasellaDiTesto 3"/>
          <p:cNvSpPr txBox="1"/>
          <p:nvPr/>
        </p:nvSpPr>
        <p:spPr>
          <a:xfrm>
            <a:off x="245504" y="79310"/>
            <a:ext cx="2467269" cy="461665"/>
          </a:xfrm>
          <a:prstGeom prst="rect">
            <a:avLst/>
          </a:prstGeom>
          <a:solidFill>
            <a:schemeClr val="accent1"/>
          </a:solidFill>
        </p:spPr>
        <p:txBody>
          <a:bodyPr wrap="square" rtlCol="0">
            <a:spAutoFit/>
          </a:bodyPr>
          <a:lstStyle/>
          <a:p>
            <a:r>
              <a:rPr lang="it-IT" sz="2400" b="1" dirty="0">
                <a:latin typeface="Times New Roman" panose="02020603050405020304" pitchFamily="18" charset="0"/>
                <a:cs typeface="Times New Roman" panose="02020603050405020304" pitchFamily="18" charset="0"/>
              </a:rPr>
              <a:t>Docente TUTOR</a:t>
            </a:r>
          </a:p>
        </p:txBody>
      </p:sp>
      <p:sp>
        <p:nvSpPr>
          <p:cNvPr id="5" name="Rettangolo 4"/>
          <p:cNvSpPr/>
          <p:nvPr/>
        </p:nvSpPr>
        <p:spPr>
          <a:xfrm>
            <a:off x="245504" y="751336"/>
            <a:ext cx="4610267" cy="1477328"/>
          </a:xfrm>
          <a:prstGeom prst="rect">
            <a:avLst/>
          </a:prstGeom>
          <a:noFill/>
        </p:spPr>
        <p:txBody>
          <a:bodyPr wrap="square">
            <a:spAutoFit/>
          </a:bodyPr>
          <a:lstStyle/>
          <a:p>
            <a:r>
              <a:rPr lang="it-IT" b="1" dirty="0">
                <a:latin typeface="Times New Roman" panose="02020603050405020304" pitchFamily="18" charset="0"/>
                <a:cs typeface="Times New Roman" panose="02020603050405020304" pitchFamily="18" charset="0"/>
              </a:rPr>
              <a:t>Ruolo del tutor</a:t>
            </a:r>
            <a:endParaRPr lang="it-IT" dirty="0">
              <a:latin typeface="Times New Roman" panose="02020603050405020304" pitchFamily="18" charset="0"/>
              <a:cs typeface="Times New Roman" panose="02020603050405020304" pitchFamily="18" charset="0"/>
            </a:endParaRPr>
          </a:p>
          <a:p>
            <a:r>
              <a:rPr lang="it-IT" i="1" dirty="0">
                <a:latin typeface="Times New Roman" panose="02020603050405020304" pitchFamily="18" charset="0"/>
                <a:cs typeface="Times New Roman" panose="02020603050405020304" pitchFamily="18" charset="0"/>
              </a:rPr>
              <a:t>… funge da connettore con il lavoro sul campo e si qualifica come “</a:t>
            </a:r>
            <a:r>
              <a:rPr lang="it-IT" i="1" dirty="0" err="1">
                <a:latin typeface="Times New Roman" panose="02020603050405020304" pitchFamily="18" charset="0"/>
                <a:cs typeface="Times New Roman" panose="02020603050405020304" pitchFamily="18" charset="0"/>
              </a:rPr>
              <a:t>mentor</a:t>
            </a:r>
            <a:r>
              <a:rPr lang="it-IT" i="1" dirty="0">
                <a:latin typeface="Times New Roman" panose="02020603050405020304" pitchFamily="18" charset="0"/>
                <a:cs typeface="Times New Roman" panose="02020603050405020304" pitchFamily="18" charset="0"/>
              </a:rPr>
              <a:t>” per gli insegnanti neo-assunti, specie di coloro che si affacciano per la prima volta all’insegnamento.</a:t>
            </a:r>
            <a:endParaRPr lang="it-IT" dirty="0">
              <a:latin typeface="Times New Roman" panose="02020603050405020304" pitchFamily="18" charset="0"/>
              <a:cs typeface="Times New Roman" panose="02020603050405020304" pitchFamily="18" charset="0"/>
            </a:endParaRPr>
          </a:p>
        </p:txBody>
      </p:sp>
      <p:sp>
        <p:nvSpPr>
          <p:cNvPr id="7" name="Segnaposto contenuto 2">
            <a:extLst>
              <a:ext uri="{FF2B5EF4-FFF2-40B4-BE49-F238E27FC236}">
                <a16:creationId xmlns:a16="http://schemas.microsoft.com/office/drawing/2014/main" id="{DA200093-51F7-4DD6-875D-FB27A013A6CD}"/>
              </a:ext>
            </a:extLst>
          </p:cNvPr>
          <p:cNvSpPr txBox="1">
            <a:spLocks/>
          </p:cNvSpPr>
          <p:nvPr/>
        </p:nvSpPr>
        <p:spPr>
          <a:xfrm>
            <a:off x="538606" y="2497500"/>
            <a:ext cx="7782339" cy="3223337"/>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lnSpc>
                <a:spcPct val="100000"/>
              </a:lnSpc>
              <a:buNone/>
              <a:defRPr/>
            </a:pPr>
            <a:r>
              <a:rPr lang="it-IT" altLang="it-IT" b="1" cap="none" dirty="0">
                <a:latin typeface="Times New Roman" panose="02020603050405020304" pitchFamily="18" charset="0"/>
                <a:cs typeface="Times New Roman" panose="02020603050405020304" pitchFamily="18" charset="0"/>
              </a:rPr>
              <a:t>Il Docente TUTOR -collega esperto, competente e motivato-</a:t>
            </a:r>
          </a:p>
          <a:p>
            <a:pPr marL="0" indent="0" algn="ctr">
              <a:lnSpc>
                <a:spcPct val="100000"/>
              </a:lnSpc>
              <a:buNone/>
              <a:defRPr/>
            </a:pPr>
            <a:r>
              <a:rPr lang="it-IT" altLang="it-IT" b="1" cap="none" dirty="0">
                <a:latin typeface="Times New Roman" panose="02020603050405020304" pitchFamily="18" charset="0"/>
                <a:cs typeface="Times New Roman" panose="02020603050405020304" pitchFamily="18" charset="0"/>
              </a:rPr>
              <a:t>accompagna il neoassunto</a:t>
            </a:r>
            <a:r>
              <a:rPr lang="it-IT" altLang="it-IT" cap="none" dirty="0">
                <a:latin typeface="Times New Roman" panose="02020603050405020304" pitchFamily="18" charset="0"/>
                <a:cs typeface="Times New Roman" panose="02020603050405020304" pitchFamily="18" charset="0"/>
              </a:rPr>
              <a:t>:</a:t>
            </a:r>
          </a:p>
          <a:p>
            <a:pPr algn="just">
              <a:lnSpc>
                <a:spcPct val="100000"/>
              </a:lnSpc>
              <a:buFont typeface="Wingdings" panose="05000000000000000000" pitchFamily="2" charset="2"/>
              <a:buChar char="ü"/>
              <a:defRPr/>
            </a:pPr>
            <a:r>
              <a:rPr lang="it-IT" altLang="it-IT" b="1" cap="none" dirty="0">
                <a:solidFill>
                  <a:srgbClr val="002060"/>
                </a:solidFill>
                <a:latin typeface="Times New Roman" panose="02020603050405020304" pitchFamily="18" charset="0"/>
                <a:cs typeface="Times New Roman" panose="02020603050405020304" pitchFamily="18" charset="0"/>
              </a:rPr>
              <a:t>accogliendolo</a:t>
            </a:r>
            <a:r>
              <a:rPr lang="it-IT" altLang="it-IT" cap="none" dirty="0">
                <a:latin typeface="Times New Roman" panose="02020603050405020304" pitchFamily="18" charset="0"/>
                <a:cs typeface="Times New Roman" panose="02020603050405020304" pitchFamily="18" charset="0"/>
              </a:rPr>
              <a:t> nella comunità professionale e responsabilizzandolo anche attraverso l’auto-riconoscimento;</a:t>
            </a:r>
          </a:p>
          <a:p>
            <a:pPr algn="just">
              <a:lnSpc>
                <a:spcPct val="100000"/>
              </a:lnSpc>
              <a:buFont typeface="Wingdings" panose="05000000000000000000" pitchFamily="2" charset="2"/>
              <a:buChar char="ü"/>
              <a:defRPr/>
            </a:pPr>
            <a:r>
              <a:rPr lang="it-IT" altLang="it-IT" b="1" cap="none" dirty="0">
                <a:solidFill>
                  <a:srgbClr val="0070C0"/>
                </a:solidFill>
                <a:latin typeface="Times New Roman" panose="02020603050405020304" pitchFamily="18" charset="0"/>
                <a:cs typeface="Times New Roman" panose="02020603050405020304" pitchFamily="18" charset="0"/>
              </a:rPr>
              <a:t>favorendo la sua partecipazione </a:t>
            </a:r>
            <a:r>
              <a:rPr lang="it-IT" altLang="it-IT" cap="none" dirty="0">
                <a:latin typeface="Times New Roman" panose="02020603050405020304" pitchFamily="18" charset="0"/>
                <a:cs typeface="Times New Roman" panose="02020603050405020304" pitchFamily="18" charset="0"/>
              </a:rPr>
              <a:t>ai diversi momenti della vita collegiale della scuola;</a:t>
            </a:r>
          </a:p>
          <a:p>
            <a:pPr algn="just">
              <a:lnSpc>
                <a:spcPct val="100000"/>
              </a:lnSpc>
              <a:buFont typeface="Wingdings" panose="05000000000000000000" pitchFamily="2" charset="2"/>
              <a:buChar char="ü"/>
              <a:defRPr/>
            </a:pPr>
            <a:r>
              <a:rPr lang="it-IT" altLang="it-IT" b="1" cap="none" dirty="0">
                <a:solidFill>
                  <a:srgbClr val="0000FF"/>
                </a:solidFill>
                <a:latin typeface="Times New Roman" panose="02020603050405020304" pitchFamily="18" charset="0"/>
                <a:cs typeface="Times New Roman" panose="02020603050405020304" pitchFamily="18" charset="0"/>
              </a:rPr>
              <a:t>esercitando ogni utile forma di ascolto, consulenza e collaborazione </a:t>
            </a:r>
            <a:r>
              <a:rPr lang="it-IT" altLang="it-IT" cap="none" dirty="0">
                <a:latin typeface="Times New Roman" panose="02020603050405020304" pitchFamily="18" charset="0"/>
                <a:cs typeface="Times New Roman" panose="02020603050405020304" pitchFamily="18" charset="0"/>
              </a:rPr>
              <a:t>per migliorare la qualità e l’efficacia dell’insegnamento;</a:t>
            </a:r>
          </a:p>
          <a:p>
            <a:pPr algn="just">
              <a:lnSpc>
                <a:spcPct val="100000"/>
              </a:lnSpc>
              <a:buFont typeface="Wingdings" panose="05000000000000000000" pitchFamily="2" charset="2"/>
              <a:buChar char="ü"/>
              <a:defRPr/>
            </a:pPr>
            <a:r>
              <a:rPr lang="it-IT" altLang="it-IT" b="1" cap="none" dirty="0">
                <a:solidFill>
                  <a:schemeClr val="accent5">
                    <a:lumMod val="50000"/>
                  </a:schemeClr>
                </a:solidFill>
                <a:latin typeface="Times New Roman" panose="02020603050405020304" pitchFamily="18" charset="0"/>
                <a:cs typeface="Times New Roman" panose="02020603050405020304" pitchFamily="18" charset="0"/>
              </a:rPr>
              <a:t>predisponendo momenti di reciproca osservazione</a:t>
            </a:r>
            <a:r>
              <a:rPr lang="it-IT" altLang="it-IT" cap="none" dirty="0">
                <a:latin typeface="Times New Roman" panose="02020603050405020304" pitchFamily="18" charset="0"/>
                <a:cs typeface="Times New Roman" panose="02020603050405020304" pitchFamily="18" charset="0"/>
              </a:rPr>
              <a:t> (</a:t>
            </a:r>
            <a:r>
              <a:rPr lang="it-IT" altLang="it-IT" i="1" cap="none" dirty="0">
                <a:latin typeface="Times New Roman" panose="02020603050405020304" pitchFamily="18" charset="0"/>
                <a:cs typeface="Times New Roman" panose="02020603050405020304" pitchFamily="18" charset="0"/>
              </a:rPr>
              <a:t>peer to peer).</a:t>
            </a:r>
          </a:p>
          <a:p>
            <a:pPr algn="just">
              <a:lnSpc>
                <a:spcPct val="100000"/>
              </a:lnSpc>
              <a:defRPr/>
            </a:pPr>
            <a:endParaRPr lang="it-IT" altLang="it-IT" sz="2200" cap="none" dirty="0">
              <a:latin typeface="Times New Roman" panose="02020603050405020304" pitchFamily="18" charset="0"/>
              <a:cs typeface="Times New Roman" panose="02020603050405020304" pitchFamily="18" charset="0"/>
            </a:endParaRPr>
          </a:p>
        </p:txBody>
      </p:sp>
      <p:pic>
        <p:nvPicPr>
          <p:cNvPr id="6" name="Immagine 5">
            <a:extLst>
              <a:ext uri="{FF2B5EF4-FFF2-40B4-BE49-F238E27FC236}">
                <a16:creationId xmlns:a16="http://schemas.microsoft.com/office/drawing/2014/main" id="{CBFCB911-B435-1FD1-8272-8C31368CA144}"/>
              </a:ext>
            </a:extLst>
          </p:cNvPr>
          <p:cNvPicPr>
            <a:picLocks noChangeAspect="1"/>
          </p:cNvPicPr>
          <p:nvPr/>
        </p:nvPicPr>
        <p:blipFill>
          <a:blip r:embed="rId3"/>
          <a:stretch>
            <a:fillRect/>
          </a:stretch>
        </p:blipFill>
        <p:spPr>
          <a:xfrm>
            <a:off x="10627898" y="159582"/>
            <a:ext cx="1306927" cy="1234320"/>
          </a:xfrm>
          <a:prstGeom prst="rect">
            <a:avLst/>
          </a:prstGeom>
        </p:spPr>
      </p:pic>
      <p:sp>
        <p:nvSpPr>
          <p:cNvPr id="8" name="Segnaposto piè di pagina 4">
            <a:extLst>
              <a:ext uri="{FF2B5EF4-FFF2-40B4-BE49-F238E27FC236}">
                <a16:creationId xmlns:a16="http://schemas.microsoft.com/office/drawing/2014/main" id="{4BEF7940-D353-F602-8229-F89A096C943F}"/>
              </a:ext>
            </a:extLst>
          </p:cNvPr>
          <p:cNvSpPr txBox="1">
            <a:spLocks/>
          </p:cNvSpPr>
          <p:nvPr/>
        </p:nvSpPr>
        <p:spPr>
          <a:xfrm>
            <a:off x="1809076" y="6459785"/>
            <a:ext cx="8573847" cy="357923"/>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it-IT" sz="1600" b="1" dirty="0">
                <a:solidFill>
                  <a:schemeClr val="bg1"/>
                </a:solidFill>
                <a:latin typeface="Baskerville Old Face" panose="02020602080505020303" pitchFamily="18" charset="0"/>
              </a:rPr>
              <a:t>Gemma </a:t>
            </a:r>
            <a:r>
              <a:rPr lang="it-IT" sz="1600" b="1" dirty="0" err="1">
                <a:solidFill>
                  <a:schemeClr val="bg1"/>
                </a:solidFill>
                <a:latin typeface="Baskerville Old Face" panose="02020602080505020303" pitchFamily="18" charset="0"/>
              </a:rPr>
              <a:t>Faraco</a:t>
            </a:r>
            <a:r>
              <a:rPr lang="it-IT" sz="1600" b="1" dirty="0">
                <a:solidFill>
                  <a:schemeClr val="bg1"/>
                </a:solidFill>
                <a:latin typeface="Baskerville Old Face" panose="02020602080505020303" pitchFamily="18" charset="0"/>
              </a:rPr>
              <a:t> - Dirigente Scolastico Scuola Polo Ambito 4 CS - 0006 CAL</a:t>
            </a:r>
            <a:endParaRPr lang="en-US" sz="1600" b="1" dirty="0">
              <a:solidFill>
                <a:schemeClr val="bg1"/>
              </a:solidFill>
              <a:latin typeface="Baskerville Old Face" panose="02020602080505020303" pitchFamily="18" charset="0"/>
            </a:endParaRPr>
          </a:p>
        </p:txBody>
      </p:sp>
      <p:pic>
        <p:nvPicPr>
          <p:cNvPr id="9" name="Immagine 8">
            <a:extLst>
              <a:ext uri="{FF2B5EF4-FFF2-40B4-BE49-F238E27FC236}">
                <a16:creationId xmlns:a16="http://schemas.microsoft.com/office/drawing/2014/main" id="{DDA37571-FC55-87C7-E96E-BDD0194F48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44195" y="182362"/>
            <a:ext cx="1276065" cy="1158635"/>
          </a:xfrm>
          <a:prstGeom prst="rect">
            <a:avLst/>
          </a:prstGeom>
        </p:spPr>
      </p:pic>
      <p:pic>
        <p:nvPicPr>
          <p:cNvPr id="10" name="Immagine 9">
            <a:extLst>
              <a:ext uri="{FF2B5EF4-FFF2-40B4-BE49-F238E27FC236}">
                <a16:creationId xmlns:a16="http://schemas.microsoft.com/office/drawing/2014/main" id="{97B923FB-B492-6091-25D9-9553B3E162FF}"/>
              </a:ext>
            </a:extLst>
          </p:cNvPr>
          <p:cNvPicPr>
            <a:picLocks noChangeAspect="1"/>
          </p:cNvPicPr>
          <p:nvPr/>
        </p:nvPicPr>
        <p:blipFill>
          <a:blip r:embed="rId5"/>
          <a:stretch>
            <a:fillRect/>
          </a:stretch>
        </p:blipFill>
        <p:spPr>
          <a:xfrm>
            <a:off x="9221005" y="103669"/>
            <a:ext cx="1238984" cy="1232463"/>
          </a:xfrm>
          <a:prstGeom prst="rect">
            <a:avLst/>
          </a:prstGeom>
        </p:spPr>
      </p:pic>
    </p:spTree>
    <p:extLst>
      <p:ext uri="{BB962C8B-B14F-4D97-AF65-F5344CB8AC3E}">
        <p14:creationId xmlns:p14="http://schemas.microsoft.com/office/powerpoint/2010/main" val="22352058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565380" y="896646"/>
            <a:ext cx="4478298" cy="707886"/>
          </a:xfrm>
          <a:prstGeom prst="rect">
            <a:avLst/>
          </a:prstGeom>
          <a:noFill/>
        </p:spPr>
        <p:txBody>
          <a:bodyPr wrap="square" rtlCol="0">
            <a:spAutoFit/>
          </a:bodyPr>
          <a:lstStyle/>
          <a:p>
            <a:pPr algn="ctr"/>
            <a:r>
              <a:rPr lang="it-IT" sz="2000" b="1" dirty="0">
                <a:latin typeface="Times New Roman" panose="02020603050405020304" pitchFamily="18" charset="0"/>
                <a:cs typeface="Times New Roman" panose="02020603050405020304" pitchFamily="18" charset="0"/>
              </a:rPr>
              <a:t>Redige la RELAZIONE FINALE </a:t>
            </a:r>
          </a:p>
          <a:p>
            <a:pPr algn="ctr"/>
            <a:r>
              <a:rPr lang="it-IT" sz="2000" b="1" dirty="0">
                <a:latin typeface="Times New Roman" panose="02020603050405020304" pitchFamily="18" charset="0"/>
                <a:cs typeface="Times New Roman" panose="02020603050405020304" pitchFamily="18" charset="0"/>
              </a:rPr>
              <a:t>che trasmette al dirigente</a:t>
            </a:r>
          </a:p>
        </p:txBody>
      </p:sp>
      <p:sp>
        <p:nvSpPr>
          <p:cNvPr id="4" name="Rettangolo 3"/>
          <p:cNvSpPr/>
          <p:nvPr/>
        </p:nvSpPr>
        <p:spPr>
          <a:xfrm>
            <a:off x="1357469" y="1808653"/>
            <a:ext cx="10091192" cy="2862322"/>
          </a:xfrm>
          <a:prstGeom prst="rect">
            <a:avLst/>
          </a:prstGeom>
        </p:spPr>
        <p:txBody>
          <a:bodyPr wrap="square">
            <a:spAutoFit/>
          </a:bodyPr>
          <a:lstStyle/>
          <a:p>
            <a:r>
              <a:rPr lang="it-IT" sz="2000" dirty="0">
                <a:latin typeface="Times New Roman" panose="02020603050405020304" pitchFamily="18" charset="0"/>
                <a:cs typeface="Times New Roman" panose="02020603050405020304" pitchFamily="18" charset="0"/>
              </a:rPr>
              <a:t>La relazione finale tiene conto:</a:t>
            </a:r>
          </a:p>
          <a:p>
            <a:pPr marL="285750" indent="-285750">
              <a:buFont typeface="Wingdings" panose="05000000000000000000" pitchFamily="2" charset="2"/>
              <a:buChar char="ü"/>
            </a:pPr>
            <a:r>
              <a:rPr lang="it-IT" sz="2000" dirty="0">
                <a:latin typeface="Times New Roman" panose="02020603050405020304" pitchFamily="18" charset="0"/>
                <a:cs typeface="Times New Roman" panose="02020603050405020304" pitchFamily="18" charset="0"/>
              </a:rPr>
              <a:t>dei momenti di progettazione e sperimentazione reciproche effettuate in classe</a:t>
            </a:r>
          </a:p>
          <a:p>
            <a:pPr marL="285750" indent="-285750">
              <a:buFont typeface="Wingdings" panose="05000000000000000000" pitchFamily="2" charset="2"/>
              <a:buChar char="ü"/>
            </a:pPr>
            <a:r>
              <a:rPr lang="it-IT" sz="2000" dirty="0">
                <a:latin typeface="Times New Roman" panose="02020603050405020304" pitchFamily="18" charset="0"/>
                <a:cs typeface="Times New Roman" panose="02020603050405020304" pitchFamily="18" charset="0"/>
              </a:rPr>
              <a:t>delle modalità di verifica e di valutazione adottate</a:t>
            </a:r>
          </a:p>
          <a:p>
            <a:pPr marL="285750" indent="-285750">
              <a:buFont typeface="Wingdings" panose="05000000000000000000" pitchFamily="2" charset="2"/>
              <a:buChar char="ü"/>
            </a:pPr>
            <a:r>
              <a:rPr lang="it-IT" sz="2000" dirty="0">
                <a:latin typeface="Times New Roman" panose="02020603050405020304" pitchFamily="18" charset="0"/>
                <a:cs typeface="Times New Roman" panose="02020603050405020304" pitchFamily="18" charset="0"/>
              </a:rPr>
              <a:t>della gestione del clima della classe durante le osservazioni</a:t>
            </a:r>
          </a:p>
          <a:p>
            <a:pPr marL="285750" indent="-285750">
              <a:buFont typeface="Wingdings" panose="05000000000000000000" pitchFamily="2" charset="2"/>
              <a:buChar char="ü"/>
            </a:pPr>
            <a:r>
              <a:rPr lang="it-IT" sz="2000" dirty="0">
                <a:latin typeface="Times New Roman" panose="02020603050405020304" pitchFamily="18" charset="0"/>
                <a:cs typeface="Times New Roman" panose="02020603050405020304" pitchFamily="18" charset="0"/>
              </a:rPr>
              <a:t>delle competenze culturali e disciplinari, metodologiche e didattiche, organizzative, relazionali e gestionali dimostrate dal neoassunto durante l’anno di prova</a:t>
            </a:r>
          </a:p>
          <a:p>
            <a:pPr marL="285750" indent="-285750">
              <a:buFont typeface="Wingdings" panose="05000000000000000000" pitchFamily="2" charset="2"/>
              <a:buChar char="ü"/>
            </a:pPr>
            <a:r>
              <a:rPr lang="it-IT" sz="2000" dirty="0">
                <a:latin typeface="Times New Roman" panose="02020603050405020304" pitchFamily="18" charset="0"/>
                <a:cs typeface="Times New Roman" panose="02020603050405020304" pitchFamily="18" charset="0"/>
              </a:rPr>
              <a:t>delle strategie inclusive poste in essere per gli alunni con bisogni educativi speciali e per lo sviluppo delle eccellenze</a:t>
            </a:r>
          </a:p>
          <a:p>
            <a:pPr marL="285750" indent="-285750">
              <a:buFont typeface="Wingdings" panose="05000000000000000000" pitchFamily="2" charset="2"/>
              <a:buChar char="ü"/>
            </a:pPr>
            <a:r>
              <a:rPr lang="it-IT" sz="2000" dirty="0">
                <a:latin typeface="Times New Roman" panose="02020603050405020304" pitchFamily="18" charset="0"/>
                <a:cs typeface="Times New Roman" panose="02020603050405020304" pitchFamily="18" charset="0"/>
              </a:rPr>
              <a:t>della partecipazione attiva alla vita della scuola sia nelle attività formative che collegiali</a:t>
            </a:r>
          </a:p>
        </p:txBody>
      </p:sp>
      <p:sp>
        <p:nvSpPr>
          <p:cNvPr id="7" name="CasellaDiTesto 6"/>
          <p:cNvSpPr txBox="1"/>
          <p:nvPr/>
        </p:nvSpPr>
        <p:spPr>
          <a:xfrm>
            <a:off x="5150984" y="5153358"/>
            <a:ext cx="6411916" cy="1015663"/>
          </a:xfrm>
          <a:prstGeom prst="rect">
            <a:avLst/>
          </a:prstGeom>
          <a:noFill/>
        </p:spPr>
        <p:txBody>
          <a:bodyPr wrap="square" rtlCol="0">
            <a:spAutoFit/>
          </a:bodyPr>
          <a:lstStyle/>
          <a:p>
            <a:pPr algn="r"/>
            <a:r>
              <a:rPr lang="it-IT" sz="2000" b="1" dirty="0">
                <a:latin typeface="Times New Roman" panose="02020603050405020304" pitchFamily="18" charset="0"/>
                <a:cs typeface="Times New Roman" panose="02020603050405020304" pitchFamily="18" charset="0"/>
              </a:rPr>
              <a:t>Presenta al Comitato di Valutazione, in sede di colloquio, le risultanze emergenti dall’istruttoria compiuta in merito alle attività formative del docente</a:t>
            </a:r>
          </a:p>
        </p:txBody>
      </p:sp>
      <p:pic>
        <p:nvPicPr>
          <p:cNvPr id="8" name="Immagine 7"/>
          <p:cNvPicPr>
            <a:picLocks noChangeAspect="1"/>
          </p:cNvPicPr>
          <p:nvPr/>
        </p:nvPicPr>
        <p:blipFill>
          <a:blip r:embed="rId2" cstate="print"/>
          <a:stretch>
            <a:fillRect/>
          </a:stretch>
        </p:blipFill>
        <p:spPr>
          <a:xfrm>
            <a:off x="6095999" y="673981"/>
            <a:ext cx="2990124" cy="1153216"/>
          </a:xfrm>
          <a:prstGeom prst="rect">
            <a:avLst/>
          </a:prstGeom>
        </p:spPr>
      </p:pic>
      <p:sp>
        <p:nvSpPr>
          <p:cNvPr id="9" name="CasellaDiTesto 8"/>
          <p:cNvSpPr txBox="1"/>
          <p:nvPr/>
        </p:nvSpPr>
        <p:spPr>
          <a:xfrm>
            <a:off x="637389" y="258852"/>
            <a:ext cx="2467269" cy="461665"/>
          </a:xfrm>
          <a:prstGeom prst="rect">
            <a:avLst/>
          </a:prstGeom>
          <a:solidFill>
            <a:srgbClr val="1CBED4"/>
          </a:solidFill>
        </p:spPr>
        <p:txBody>
          <a:bodyPr wrap="square" rtlCol="0">
            <a:spAutoFit/>
          </a:bodyPr>
          <a:lstStyle/>
          <a:p>
            <a:r>
              <a:rPr lang="it-IT" sz="2400" b="1" dirty="0">
                <a:latin typeface="Times New Roman" panose="02020603050405020304" pitchFamily="18" charset="0"/>
                <a:cs typeface="Times New Roman" panose="02020603050405020304" pitchFamily="18" charset="0"/>
              </a:rPr>
              <a:t>Docente TUTOR</a:t>
            </a:r>
          </a:p>
        </p:txBody>
      </p:sp>
      <p:sp>
        <p:nvSpPr>
          <p:cNvPr id="5" name="Segnaposto piè di pagina 4">
            <a:extLst>
              <a:ext uri="{FF2B5EF4-FFF2-40B4-BE49-F238E27FC236}">
                <a16:creationId xmlns:a16="http://schemas.microsoft.com/office/drawing/2014/main" id="{8398F559-DD59-8BD0-77A6-C7E76E27821C}"/>
              </a:ext>
            </a:extLst>
          </p:cNvPr>
          <p:cNvSpPr txBox="1">
            <a:spLocks/>
          </p:cNvSpPr>
          <p:nvPr/>
        </p:nvSpPr>
        <p:spPr>
          <a:xfrm>
            <a:off x="1809076" y="6459785"/>
            <a:ext cx="8573847" cy="357923"/>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it-IT" sz="1600" b="1" dirty="0">
                <a:solidFill>
                  <a:schemeClr val="bg1"/>
                </a:solidFill>
                <a:latin typeface="Baskerville Old Face" panose="02020602080505020303" pitchFamily="18" charset="0"/>
              </a:rPr>
              <a:t>Gemma </a:t>
            </a:r>
            <a:r>
              <a:rPr lang="it-IT" sz="1600" b="1" dirty="0" err="1">
                <a:solidFill>
                  <a:schemeClr val="bg1"/>
                </a:solidFill>
                <a:latin typeface="Baskerville Old Face" panose="02020602080505020303" pitchFamily="18" charset="0"/>
              </a:rPr>
              <a:t>Faraco</a:t>
            </a:r>
            <a:r>
              <a:rPr lang="it-IT" sz="1600" b="1" dirty="0">
                <a:solidFill>
                  <a:schemeClr val="bg1"/>
                </a:solidFill>
                <a:latin typeface="Baskerville Old Face" panose="02020602080505020303" pitchFamily="18" charset="0"/>
              </a:rPr>
              <a:t> - Dirigente Scolastico Scuola Polo Ambito 4 CS - 0006 CAL</a:t>
            </a:r>
            <a:endParaRPr lang="en-US" sz="1600" b="1" dirty="0">
              <a:solidFill>
                <a:schemeClr val="bg1"/>
              </a:solidFill>
              <a:latin typeface="Baskerville Old Face" panose="02020602080505020303" pitchFamily="18" charset="0"/>
            </a:endParaRPr>
          </a:p>
        </p:txBody>
      </p:sp>
      <p:pic>
        <p:nvPicPr>
          <p:cNvPr id="6" name="Immagine 5">
            <a:extLst>
              <a:ext uri="{FF2B5EF4-FFF2-40B4-BE49-F238E27FC236}">
                <a16:creationId xmlns:a16="http://schemas.microsoft.com/office/drawing/2014/main" id="{AF28A2A5-57FC-FB97-FA91-65F23A41CD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4195" y="182362"/>
            <a:ext cx="1276065" cy="1158635"/>
          </a:xfrm>
          <a:prstGeom prst="rect">
            <a:avLst/>
          </a:prstGeom>
        </p:spPr>
      </p:pic>
      <p:pic>
        <p:nvPicPr>
          <p:cNvPr id="10" name="Immagine 9">
            <a:extLst>
              <a:ext uri="{FF2B5EF4-FFF2-40B4-BE49-F238E27FC236}">
                <a16:creationId xmlns:a16="http://schemas.microsoft.com/office/drawing/2014/main" id="{D7C119F9-EFE8-AC24-B73F-54A430509CC6}"/>
              </a:ext>
            </a:extLst>
          </p:cNvPr>
          <p:cNvPicPr>
            <a:picLocks noChangeAspect="1"/>
          </p:cNvPicPr>
          <p:nvPr/>
        </p:nvPicPr>
        <p:blipFill>
          <a:blip r:embed="rId4"/>
          <a:stretch>
            <a:fillRect/>
          </a:stretch>
        </p:blipFill>
        <p:spPr>
          <a:xfrm>
            <a:off x="9221005" y="103669"/>
            <a:ext cx="1238984" cy="1232463"/>
          </a:xfrm>
          <a:prstGeom prst="rect">
            <a:avLst/>
          </a:prstGeom>
        </p:spPr>
      </p:pic>
    </p:spTree>
    <p:extLst>
      <p:ext uri="{BB962C8B-B14F-4D97-AF65-F5344CB8AC3E}">
        <p14:creationId xmlns:p14="http://schemas.microsoft.com/office/powerpoint/2010/main" val="36197925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5C64CABD-54FD-A773-436D-C09BDC5132DE}"/>
              </a:ext>
            </a:extLst>
          </p:cNvPr>
          <p:cNvSpPr>
            <a:spLocks noGrp="1"/>
          </p:cNvSpPr>
          <p:nvPr>
            <p:ph type="sldNum" sz="quarter" idx="12"/>
          </p:nvPr>
        </p:nvSpPr>
        <p:spPr/>
        <p:txBody>
          <a:bodyPr/>
          <a:lstStyle/>
          <a:p>
            <a:fld id="{6D22F896-40B5-4ADD-8801-0D06FADFA095}" type="slidenum">
              <a:rPr lang="en-US" smtClean="0"/>
              <a:t>33</a:t>
            </a:fld>
            <a:endParaRPr lang="en-US" dirty="0"/>
          </a:p>
        </p:txBody>
      </p:sp>
      <p:sp>
        <p:nvSpPr>
          <p:cNvPr id="5" name="CasellaDiTesto 4">
            <a:extLst>
              <a:ext uri="{FF2B5EF4-FFF2-40B4-BE49-F238E27FC236}">
                <a16:creationId xmlns:a16="http://schemas.microsoft.com/office/drawing/2014/main" id="{F938802B-797D-F6B7-BEFF-C51B5D0D0C80}"/>
              </a:ext>
            </a:extLst>
          </p:cNvPr>
          <p:cNvSpPr txBox="1"/>
          <p:nvPr/>
        </p:nvSpPr>
        <p:spPr>
          <a:xfrm>
            <a:off x="389976" y="404631"/>
            <a:ext cx="1938303" cy="400110"/>
          </a:xfrm>
          <a:prstGeom prst="rect">
            <a:avLst/>
          </a:prstGeom>
          <a:solidFill>
            <a:srgbClr val="1CBED4"/>
          </a:solidFill>
        </p:spPr>
        <p:txBody>
          <a:bodyPr wrap="square" rtlCol="0">
            <a:spAutoFit/>
          </a:bodyPr>
          <a:lstStyle/>
          <a:p>
            <a:r>
              <a:rPr lang="it-IT" sz="2000" dirty="0">
                <a:latin typeface="Times New Roman" panose="02020603050405020304" pitchFamily="18" charset="0"/>
                <a:cs typeface="Times New Roman" panose="02020603050405020304" pitchFamily="18" charset="0"/>
              </a:rPr>
              <a:t>Test finale </a:t>
            </a:r>
          </a:p>
        </p:txBody>
      </p:sp>
      <p:cxnSp>
        <p:nvCxnSpPr>
          <p:cNvPr id="9" name="Connettore a gomito 8">
            <a:extLst>
              <a:ext uri="{FF2B5EF4-FFF2-40B4-BE49-F238E27FC236}">
                <a16:creationId xmlns:a16="http://schemas.microsoft.com/office/drawing/2014/main" id="{3BB637B1-4965-39CF-DF5C-2A7044A12F92}"/>
              </a:ext>
            </a:extLst>
          </p:cNvPr>
          <p:cNvCxnSpPr>
            <a:cxnSpLocks/>
          </p:cNvCxnSpPr>
          <p:nvPr/>
        </p:nvCxnSpPr>
        <p:spPr>
          <a:xfrm>
            <a:off x="2539849" y="640901"/>
            <a:ext cx="867747" cy="307910"/>
          </a:xfrm>
          <a:prstGeom prst="bentConnector3">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0" name="CasellaDiTesto 9">
            <a:extLst>
              <a:ext uri="{FF2B5EF4-FFF2-40B4-BE49-F238E27FC236}">
                <a16:creationId xmlns:a16="http://schemas.microsoft.com/office/drawing/2014/main" id="{C1DD4A3B-7A51-F78A-E596-0C914E59BBDF}"/>
              </a:ext>
            </a:extLst>
          </p:cNvPr>
          <p:cNvSpPr txBox="1"/>
          <p:nvPr/>
        </p:nvSpPr>
        <p:spPr>
          <a:xfrm>
            <a:off x="3698741" y="679330"/>
            <a:ext cx="1798868" cy="400110"/>
          </a:xfrm>
          <a:prstGeom prst="rect">
            <a:avLst/>
          </a:prstGeom>
          <a:solidFill>
            <a:srgbClr val="1CBED4"/>
          </a:solidFill>
        </p:spPr>
        <p:txBody>
          <a:bodyPr wrap="square" rtlCol="0">
            <a:spAutoFit/>
          </a:bodyPr>
          <a:lstStyle/>
          <a:p>
            <a:r>
              <a:rPr lang="it-IT" sz="2000" dirty="0">
                <a:latin typeface="Times New Roman" panose="02020603050405020304" pitchFamily="18" charset="0"/>
                <a:cs typeface="Times New Roman" panose="02020603050405020304" pitchFamily="18" charset="0"/>
              </a:rPr>
              <a:t>colloquio</a:t>
            </a:r>
          </a:p>
        </p:txBody>
      </p:sp>
      <p:sp>
        <p:nvSpPr>
          <p:cNvPr id="11" name="CasellaDiTesto 10">
            <a:extLst>
              <a:ext uri="{FF2B5EF4-FFF2-40B4-BE49-F238E27FC236}">
                <a16:creationId xmlns:a16="http://schemas.microsoft.com/office/drawing/2014/main" id="{3FA8639D-F215-E615-52C0-8611B1D0B327}"/>
              </a:ext>
            </a:extLst>
          </p:cNvPr>
          <p:cNvSpPr txBox="1"/>
          <p:nvPr/>
        </p:nvSpPr>
        <p:spPr>
          <a:xfrm>
            <a:off x="225135" y="1363755"/>
            <a:ext cx="5318449" cy="1631216"/>
          </a:xfrm>
          <a:prstGeom prst="rect">
            <a:avLst/>
          </a:prstGeom>
          <a:noFill/>
          <a:ln>
            <a:solidFill>
              <a:schemeClr val="accent1">
                <a:lumMod val="60000"/>
                <a:lumOff val="40000"/>
              </a:schemeClr>
            </a:solidFill>
          </a:ln>
        </p:spPr>
        <p:txBody>
          <a:bodyPr wrap="square" rtlCol="0">
            <a:spAutoFit/>
          </a:bodyPr>
          <a:lstStyle/>
          <a:p>
            <a:pPr algn="just"/>
            <a:r>
              <a:rPr lang="it-IT" sz="2000" dirty="0">
                <a:latin typeface="Times New Roman" panose="02020603050405020304" pitchFamily="18" charset="0"/>
                <a:cs typeface="Times New Roman" panose="02020603050405020304" pitchFamily="18" charset="0"/>
              </a:rPr>
              <a:t>Il comitato di valutazione compie la verifica dei criteri attraverso il colloquio nell’ambito del quale è svolto il test finale  che consiste nella discussione e valutazione delle risultanze della documentazione presentata.</a:t>
            </a:r>
          </a:p>
        </p:txBody>
      </p:sp>
      <p:sp>
        <p:nvSpPr>
          <p:cNvPr id="20" name="Segnaposto piè di pagina 4">
            <a:extLst>
              <a:ext uri="{FF2B5EF4-FFF2-40B4-BE49-F238E27FC236}">
                <a16:creationId xmlns:a16="http://schemas.microsoft.com/office/drawing/2014/main" id="{8C19A1C8-FE24-DA67-6819-09040214740C}"/>
              </a:ext>
            </a:extLst>
          </p:cNvPr>
          <p:cNvSpPr txBox="1">
            <a:spLocks/>
          </p:cNvSpPr>
          <p:nvPr/>
        </p:nvSpPr>
        <p:spPr>
          <a:xfrm>
            <a:off x="1809076" y="6459785"/>
            <a:ext cx="8573847" cy="357923"/>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it-IT" sz="1600" b="1" dirty="0">
                <a:solidFill>
                  <a:schemeClr val="bg1"/>
                </a:solidFill>
                <a:latin typeface="Baskerville Old Face" panose="02020602080505020303" pitchFamily="18" charset="0"/>
              </a:rPr>
              <a:t>Gemma </a:t>
            </a:r>
            <a:r>
              <a:rPr lang="it-IT" sz="1600" b="1" dirty="0" err="1">
                <a:solidFill>
                  <a:schemeClr val="bg1"/>
                </a:solidFill>
                <a:latin typeface="Baskerville Old Face" panose="02020602080505020303" pitchFamily="18" charset="0"/>
              </a:rPr>
              <a:t>Faraco</a:t>
            </a:r>
            <a:r>
              <a:rPr lang="it-IT" sz="1600" b="1" dirty="0">
                <a:solidFill>
                  <a:schemeClr val="bg1"/>
                </a:solidFill>
                <a:latin typeface="Baskerville Old Face" panose="02020602080505020303" pitchFamily="18" charset="0"/>
              </a:rPr>
              <a:t> - Dirigente Scolastico Scuola Polo Ambito 4 CS - 0006 CAL</a:t>
            </a:r>
            <a:endParaRPr lang="en-US" sz="1600" b="1" dirty="0">
              <a:solidFill>
                <a:schemeClr val="bg1"/>
              </a:solidFill>
              <a:latin typeface="Baskerville Old Face" panose="02020602080505020303" pitchFamily="18" charset="0"/>
            </a:endParaRPr>
          </a:p>
        </p:txBody>
      </p:sp>
      <p:pic>
        <p:nvPicPr>
          <p:cNvPr id="21" name="Immagine 20">
            <a:extLst>
              <a:ext uri="{FF2B5EF4-FFF2-40B4-BE49-F238E27FC236}">
                <a16:creationId xmlns:a16="http://schemas.microsoft.com/office/drawing/2014/main" id="{94ADE029-9B8D-F09B-4BB5-9D0BA75537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4195" y="182362"/>
            <a:ext cx="1276065" cy="1158635"/>
          </a:xfrm>
          <a:prstGeom prst="rect">
            <a:avLst/>
          </a:prstGeom>
        </p:spPr>
      </p:pic>
      <p:pic>
        <p:nvPicPr>
          <p:cNvPr id="22" name="Immagine 21">
            <a:extLst>
              <a:ext uri="{FF2B5EF4-FFF2-40B4-BE49-F238E27FC236}">
                <a16:creationId xmlns:a16="http://schemas.microsoft.com/office/drawing/2014/main" id="{824BA399-91BD-5E96-4298-F47D8653DBFF}"/>
              </a:ext>
            </a:extLst>
          </p:cNvPr>
          <p:cNvPicPr>
            <a:picLocks noChangeAspect="1"/>
          </p:cNvPicPr>
          <p:nvPr/>
        </p:nvPicPr>
        <p:blipFill>
          <a:blip r:embed="rId3"/>
          <a:stretch>
            <a:fillRect/>
          </a:stretch>
        </p:blipFill>
        <p:spPr>
          <a:xfrm>
            <a:off x="9221005" y="103669"/>
            <a:ext cx="1238984" cy="1232463"/>
          </a:xfrm>
          <a:prstGeom prst="rect">
            <a:avLst/>
          </a:prstGeom>
        </p:spPr>
      </p:pic>
      <p:sp>
        <p:nvSpPr>
          <p:cNvPr id="23" name="CasellaDiTesto 22">
            <a:extLst>
              <a:ext uri="{FF2B5EF4-FFF2-40B4-BE49-F238E27FC236}">
                <a16:creationId xmlns:a16="http://schemas.microsoft.com/office/drawing/2014/main" id="{11ADA262-D6AB-AD17-C89D-1C65466C41A2}"/>
              </a:ext>
            </a:extLst>
          </p:cNvPr>
          <p:cNvSpPr txBox="1"/>
          <p:nvPr/>
        </p:nvSpPr>
        <p:spPr>
          <a:xfrm>
            <a:off x="1443368" y="3910712"/>
            <a:ext cx="5540828" cy="707886"/>
          </a:xfrm>
          <a:prstGeom prst="rect">
            <a:avLst/>
          </a:prstGeom>
          <a:solidFill>
            <a:schemeClr val="accent4">
              <a:lumMod val="20000"/>
              <a:lumOff val="80000"/>
            </a:schemeClr>
          </a:solidFill>
        </p:spPr>
        <p:txBody>
          <a:bodyPr wrap="square" rtlCol="0">
            <a:spAutoFit/>
          </a:bodyPr>
          <a:lstStyle/>
          <a:p>
            <a:r>
              <a:rPr lang="it-IT" sz="2000" dirty="0">
                <a:latin typeface="Times New Roman" panose="02020603050405020304" pitchFamily="18" charset="0"/>
                <a:cs typeface="Times New Roman" panose="02020603050405020304" pitchFamily="18" charset="0"/>
              </a:rPr>
              <a:t>Allegato A. </a:t>
            </a:r>
          </a:p>
          <a:p>
            <a:r>
              <a:rPr lang="it-IT" sz="2000" dirty="0">
                <a:latin typeface="Times New Roman" panose="02020603050405020304" pitchFamily="18" charset="0"/>
                <a:cs typeface="Times New Roman" panose="02020603050405020304" pitchFamily="18" charset="0"/>
              </a:rPr>
              <a:t>SCHEDA DI VALUTAZIONE POSTO COMUNE</a:t>
            </a:r>
          </a:p>
        </p:txBody>
      </p:sp>
      <p:sp>
        <p:nvSpPr>
          <p:cNvPr id="24" name="CasellaDiTesto 23">
            <a:extLst>
              <a:ext uri="{FF2B5EF4-FFF2-40B4-BE49-F238E27FC236}">
                <a16:creationId xmlns:a16="http://schemas.microsoft.com/office/drawing/2014/main" id="{3A53748C-736B-090B-6B79-30C67E93121C}"/>
              </a:ext>
            </a:extLst>
          </p:cNvPr>
          <p:cNvSpPr txBox="1"/>
          <p:nvPr/>
        </p:nvSpPr>
        <p:spPr>
          <a:xfrm>
            <a:off x="1443368" y="4990595"/>
            <a:ext cx="5769429" cy="707886"/>
          </a:xfrm>
          <a:prstGeom prst="rect">
            <a:avLst/>
          </a:prstGeom>
          <a:solidFill>
            <a:schemeClr val="accent6">
              <a:lumMod val="20000"/>
              <a:lumOff val="80000"/>
            </a:schemeClr>
          </a:solidFill>
        </p:spPr>
        <p:txBody>
          <a:bodyPr wrap="square" rtlCol="0">
            <a:spAutoFit/>
          </a:bodyPr>
          <a:lstStyle/>
          <a:p>
            <a:r>
              <a:rPr lang="it-IT" sz="2000" dirty="0">
                <a:latin typeface="Times New Roman" panose="02020603050405020304" pitchFamily="18" charset="0"/>
                <a:cs typeface="Times New Roman" panose="02020603050405020304" pitchFamily="18" charset="0"/>
              </a:rPr>
              <a:t>Allegato A. </a:t>
            </a:r>
          </a:p>
          <a:p>
            <a:r>
              <a:rPr lang="it-IT" sz="2000" dirty="0">
                <a:latin typeface="Times New Roman" panose="02020603050405020304" pitchFamily="18" charset="0"/>
                <a:cs typeface="Times New Roman" panose="02020603050405020304" pitchFamily="18" charset="0"/>
              </a:rPr>
              <a:t>SCHEDA DI VALUTAZIONE POSTO SOSTEGNO</a:t>
            </a:r>
          </a:p>
        </p:txBody>
      </p:sp>
    </p:spTree>
    <p:extLst>
      <p:ext uri="{BB962C8B-B14F-4D97-AF65-F5344CB8AC3E}">
        <p14:creationId xmlns:p14="http://schemas.microsoft.com/office/powerpoint/2010/main" val="3461267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43104" y="271329"/>
            <a:ext cx="3744416" cy="461665"/>
          </a:xfrm>
          <a:prstGeom prst="rect">
            <a:avLst/>
          </a:prstGeom>
          <a:solidFill>
            <a:srgbClr val="1CBED4"/>
          </a:solidFill>
        </p:spPr>
        <p:txBody>
          <a:bodyPr wrap="square" rtlCol="0">
            <a:spAutoFit/>
          </a:bodyPr>
          <a:lstStyle/>
          <a:p>
            <a:r>
              <a:rPr lang="it-IT" sz="2400" b="1" dirty="0">
                <a:latin typeface="Times New Roman" panose="02020603050405020304" pitchFamily="18" charset="0"/>
                <a:cs typeface="Times New Roman" panose="02020603050405020304" pitchFamily="18" charset="0"/>
              </a:rPr>
              <a:t>Il Comitato di Valutazione</a:t>
            </a:r>
          </a:p>
        </p:txBody>
      </p:sp>
      <p:sp>
        <p:nvSpPr>
          <p:cNvPr id="3" name="Rettangolo 2"/>
          <p:cNvSpPr/>
          <p:nvPr/>
        </p:nvSpPr>
        <p:spPr>
          <a:xfrm>
            <a:off x="443104" y="1748247"/>
            <a:ext cx="8401519" cy="2951064"/>
          </a:xfrm>
          <a:prstGeom prst="rect">
            <a:avLst/>
          </a:prstGeom>
        </p:spPr>
        <p:txBody>
          <a:bodyPr wrap="square">
            <a:spAutoFit/>
          </a:bodyPr>
          <a:lstStyle/>
          <a:p>
            <a:pPr marL="285750" indent="-285750" algn="just" fontAlgn="base">
              <a:lnSpc>
                <a:spcPct val="150000"/>
              </a:lnSpc>
              <a:buFont typeface="Wingdings" panose="05000000000000000000" pitchFamily="2" charset="2"/>
              <a:buChar char="ü"/>
            </a:pPr>
            <a:r>
              <a:rPr lang="it-IT" dirty="0">
                <a:solidFill>
                  <a:srgbClr val="474747"/>
                </a:solidFill>
                <a:latin typeface="Times New Roman" panose="02020603050405020304" pitchFamily="18" charset="0"/>
                <a:cs typeface="Times New Roman" panose="02020603050405020304" pitchFamily="18" charset="0"/>
              </a:rPr>
              <a:t> Esprime il proprio parere relativamente al superamento del periodo di prova e formazione dei docenti neo assunti (legge 107/2015 comma 129 punto 4). Il parere è espresso in seguito al colloquio sostenuto dal docente innanzi allo stesso Comitato</a:t>
            </a:r>
          </a:p>
          <a:p>
            <a:pPr marL="285750" indent="-285750" algn="just" fontAlgn="base">
              <a:lnSpc>
                <a:spcPct val="150000"/>
              </a:lnSpc>
              <a:buFont typeface="Wingdings" panose="05000000000000000000" pitchFamily="2" charset="2"/>
              <a:buChar char="ü"/>
            </a:pPr>
            <a:r>
              <a:rPr lang="it-IT" dirty="0">
                <a:solidFill>
                  <a:srgbClr val="474747"/>
                </a:solidFill>
                <a:latin typeface="Times New Roman" panose="02020603050405020304" pitchFamily="18" charset="0"/>
                <a:cs typeface="Times New Roman" panose="02020603050405020304" pitchFamily="18" charset="0"/>
              </a:rPr>
              <a:t>Al termine del colloquio, il Comitato si riunisce, alla presenza del tutor, per esprimere il proprio parere</a:t>
            </a:r>
          </a:p>
          <a:p>
            <a:pPr marL="285750" indent="-285750" algn="just" fontAlgn="base">
              <a:lnSpc>
                <a:spcPct val="150000"/>
              </a:lnSpc>
              <a:buFont typeface="Wingdings" panose="05000000000000000000" pitchFamily="2" charset="2"/>
              <a:buChar char="ü"/>
            </a:pPr>
            <a:r>
              <a:rPr lang="it-IT" dirty="0">
                <a:solidFill>
                  <a:srgbClr val="474747"/>
                </a:solidFill>
                <a:latin typeface="Times New Roman" panose="02020603050405020304" pitchFamily="18" charset="0"/>
                <a:cs typeface="Times New Roman" panose="02020603050405020304" pitchFamily="18" charset="0"/>
              </a:rPr>
              <a:t>Il Comitato, nell’esprimere il parere, tiene in considerazione anche della relazione predisposta dal Dirigente Scolastico</a:t>
            </a:r>
          </a:p>
        </p:txBody>
      </p:sp>
      <p:pic>
        <p:nvPicPr>
          <p:cNvPr id="4" name="Immagine 3"/>
          <p:cNvPicPr>
            <a:picLocks noChangeAspect="1"/>
          </p:cNvPicPr>
          <p:nvPr/>
        </p:nvPicPr>
        <p:blipFill>
          <a:blip r:embed="rId2" cstate="print"/>
          <a:stretch>
            <a:fillRect/>
          </a:stretch>
        </p:blipFill>
        <p:spPr>
          <a:xfrm>
            <a:off x="6096000" y="271329"/>
            <a:ext cx="3420647" cy="1239365"/>
          </a:xfrm>
          <a:prstGeom prst="rect">
            <a:avLst/>
          </a:prstGeom>
        </p:spPr>
      </p:pic>
      <p:sp>
        <p:nvSpPr>
          <p:cNvPr id="5" name="CasellaDiTesto 4"/>
          <p:cNvSpPr txBox="1"/>
          <p:nvPr/>
        </p:nvSpPr>
        <p:spPr>
          <a:xfrm>
            <a:off x="4107078" y="4850703"/>
            <a:ext cx="7609075" cy="1200329"/>
          </a:xfrm>
          <a:prstGeom prst="rect">
            <a:avLst/>
          </a:prstGeom>
          <a:noFill/>
        </p:spPr>
        <p:txBody>
          <a:bodyPr wrap="square" rtlCol="0">
            <a:spAutoFit/>
          </a:bodyPr>
          <a:lstStyle/>
          <a:p>
            <a:pPr algn="r"/>
            <a:r>
              <a:rPr lang="it-IT" b="1" dirty="0">
                <a:solidFill>
                  <a:srgbClr val="474747"/>
                </a:solidFill>
                <a:latin typeface="Times New Roman" panose="02020603050405020304" pitchFamily="18" charset="0"/>
                <a:cs typeface="Times New Roman" panose="02020603050405020304" pitchFamily="18" charset="0"/>
              </a:rPr>
              <a:t>IL PARERE DEL COMITATO È OBBLIGATORIO MA NON VINCOLANTE, PER CUI IL DIRIGENTE SCOLASTICO PUÒ ANCHE PRENDERE UNA DECISIONE, DEBITAMENTE MOTIVATA, DISCORDANTE DAL SUDDETTO PARERE</a:t>
            </a:r>
          </a:p>
        </p:txBody>
      </p:sp>
      <p:sp>
        <p:nvSpPr>
          <p:cNvPr id="8" name="Segnaposto piè di pagina 4">
            <a:extLst>
              <a:ext uri="{FF2B5EF4-FFF2-40B4-BE49-F238E27FC236}">
                <a16:creationId xmlns:a16="http://schemas.microsoft.com/office/drawing/2014/main" id="{79B91F42-F9F4-E163-6B4E-352FE623715B}"/>
              </a:ext>
            </a:extLst>
          </p:cNvPr>
          <p:cNvSpPr txBox="1">
            <a:spLocks/>
          </p:cNvSpPr>
          <p:nvPr/>
        </p:nvSpPr>
        <p:spPr>
          <a:xfrm>
            <a:off x="1809076" y="6459785"/>
            <a:ext cx="8573847" cy="357923"/>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it-IT" sz="1600" b="1" dirty="0">
                <a:solidFill>
                  <a:schemeClr val="bg1"/>
                </a:solidFill>
                <a:latin typeface="Baskerville Old Face" panose="02020602080505020303" pitchFamily="18" charset="0"/>
              </a:rPr>
              <a:t>Gemma </a:t>
            </a:r>
            <a:r>
              <a:rPr lang="it-IT" sz="1600" b="1" dirty="0" err="1">
                <a:solidFill>
                  <a:schemeClr val="bg1"/>
                </a:solidFill>
                <a:latin typeface="Baskerville Old Face" panose="02020602080505020303" pitchFamily="18" charset="0"/>
              </a:rPr>
              <a:t>Faraco</a:t>
            </a:r>
            <a:r>
              <a:rPr lang="it-IT" sz="1600" b="1" dirty="0">
                <a:solidFill>
                  <a:schemeClr val="bg1"/>
                </a:solidFill>
                <a:latin typeface="Baskerville Old Face" panose="02020602080505020303" pitchFamily="18" charset="0"/>
              </a:rPr>
              <a:t> - Dirigente Scolastico Scuola Polo Ambito 4 CS - 0006 CAL</a:t>
            </a:r>
            <a:endParaRPr lang="en-US" sz="1600" b="1" dirty="0">
              <a:solidFill>
                <a:schemeClr val="bg1"/>
              </a:solidFill>
              <a:latin typeface="Baskerville Old Face" panose="02020602080505020303" pitchFamily="18" charset="0"/>
            </a:endParaRPr>
          </a:p>
        </p:txBody>
      </p:sp>
      <p:pic>
        <p:nvPicPr>
          <p:cNvPr id="9" name="Immagine 8">
            <a:extLst>
              <a:ext uri="{FF2B5EF4-FFF2-40B4-BE49-F238E27FC236}">
                <a16:creationId xmlns:a16="http://schemas.microsoft.com/office/drawing/2014/main" id="{BF356F8F-0798-C2C2-2CB0-B85FC09E39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4195" y="182362"/>
            <a:ext cx="1276065" cy="1158635"/>
          </a:xfrm>
          <a:prstGeom prst="rect">
            <a:avLst/>
          </a:prstGeom>
        </p:spPr>
      </p:pic>
      <p:pic>
        <p:nvPicPr>
          <p:cNvPr id="10" name="Immagine 9">
            <a:extLst>
              <a:ext uri="{FF2B5EF4-FFF2-40B4-BE49-F238E27FC236}">
                <a16:creationId xmlns:a16="http://schemas.microsoft.com/office/drawing/2014/main" id="{D0B0E17C-C09B-7F78-14B8-EC81E8D4A567}"/>
              </a:ext>
            </a:extLst>
          </p:cNvPr>
          <p:cNvPicPr>
            <a:picLocks noChangeAspect="1"/>
          </p:cNvPicPr>
          <p:nvPr/>
        </p:nvPicPr>
        <p:blipFill>
          <a:blip r:embed="rId4"/>
          <a:stretch>
            <a:fillRect/>
          </a:stretch>
        </p:blipFill>
        <p:spPr>
          <a:xfrm>
            <a:off x="9221005" y="103669"/>
            <a:ext cx="1238984" cy="1232463"/>
          </a:xfrm>
          <a:prstGeom prst="rect">
            <a:avLst/>
          </a:prstGeom>
        </p:spPr>
      </p:pic>
    </p:spTree>
    <p:extLst>
      <p:ext uri="{BB962C8B-B14F-4D97-AF65-F5344CB8AC3E}">
        <p14:creationId xmlns:p14="http://schemas.microsoft.com/office/powerpoint/2010/main" val="31331732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32012" y="286725"/>
            <a:ext cx="3240360" cy="461665"/>
          </a:xfrm>
          <a:prstGeom prst="rect">
            <a:avLst/>
          </a:prstGeom>
          <a:solidFill>
            <a:srgbClr val="1CBED4"/>
          </a:solidFill>
        </p:spPr>
        <p:txBody>
          <a:bodyPr wrap="square" rtlCol="0">
            <a:spAutoFit/>
          </a:bodyPr>
          <a:lstStyle/>
          <a:p>
            <a:r>
              <a:rPr lang="it-IT" sz="2400" b="1" dirty="0">
                <a:latin typeface="Times New Roman" panose="02020603050405020304" pitchFamily="18" charset="0"/>
                <a:cs typeface="Times New Roman" panose="02020603050405020304" pitchFamily="18" charset="0"/>
              </a:rPr>
              <a:t>Il Dirigente Scolastico</a:t>
            </a:r>
          </a:p>
        </p:txBody>
      </p:sp>
      <p:pic>
        <p:nvPicPr>
          <p:cNvPr id="5" name="Immagine 4"/>
          <p:cNvPicPr>
            <a:picLocks noChangeAspect="1"/>
          </p:cNvPicPr>
          <p:nvPr/>
        </p:nvPicPr>
        <p:blipFill>
          <a:blip r:embed="rId2" cstate="print"/>
          <a:stretch>
            <a:fillRect/>
          </a:stretch>
        </p:blipFill>
        <p:spPr>
          <a:xfrm>
            <a:off x="564813" y="921207"/>
            <a:ext cx="6391934" cy="4165169"/>
          </a:xfrm>
          <a:prstGeom prst="rect">
            <a:avLst/>
          </a:prstGeom>
        </p:spPr>
      </p:pic>
      <p:pic>
        <p:nvPicPr>
          <p:cNvPr id="6" name="Immagine 5"/>
          <p:cNvPicPr>
            <a:picLocks noChangeAspect="1"/>
          </p:cNvPicPr>
          <p:nvPr/>
        </p:nvPicPr>
        <p:blipFill>
          <a:blip r:embed="rId3" cstate="print"/>
          <a:stretch>
            <a:fillRect/>
          </a:stretch>
        </p:blipFill>
        <p:spPr>
          <a:xfrm>
            <a:off x="7526070" y="1299678"/>
            <a:ext cx="3240360" cy="2628900"/>
          </a:xfrm>
          <a:prstGeom prst="rect">
            <a:avLst/>
          </a:prstGeom>
        </p:spPr>
      </p:pic>
      <p:sp>
        <p:nvSpPr>
          <p:cNvPr id="3" name="Rettangolo 2">
            <a:extLst>
              <a:ext uri="{FF2B5EF4-FFF2-40B4-BE49-F238E27FC236}">
                <a16:creationId xmlns:a16="http://schemas.microsoft.com/office/drawing/2014/main" id="{03201C82-6683-8069-5C60-C215D0850FB2}"/>
              </a:ext>
            </a:extLst>
          </p:cNvPr>
          <p:cNvSpPr/>
          <p:nvPr/>
        </p:nvSpPr>
        <p:spPr>
          <a:xfrm>
            <a:off x="5843600" y="4451894"/>
            <a:ext cx="5670376" cy="1754326"/>
          </a:xfrm>
          <a:prstGeom prst="rect">
            <a:avLst/>
          </a:prstGeom>
        </p:spPr>
        <p:txBody>
          <a:bodyPr wrap="square">
            <a:spAutoFit/>
          </a:bodyPr>
          <a:lstStyle/>
          <a:p>
            <a:pPr algn="just"/>
            <a:r>
              <a:rPr lang="it-IT" dirty="0">
                <a:latin typeface="Times New Roman" pitchFamily="18" charset="0"/>
                <a:cs typeface="Times New Roman" pitchFamily="18" charset="0"/>
              </a:rPr>
              <a:t>Ai sensi del D.M. 226/2022, per ogni docente in periodo di formazione e prova il Dirigente scolastico presenta al Comitato di valutazione una relazione, comprensiva della documentazione delle attività di formazione, delle forme di tutoring, e di ogni altro elemento informativo o evidenza utile all'espressione del parere.</a:t>
            </a:r>
          </a:p>
        </p:txBody>
      </p:sp>
      <p:sp>
        <p:nvSpPr>
          <p:cNvPr id="8" name="Segnaposto piè di pagina 4">
            <a:extLst>
              <a:ext uri="{FF2B5EF4-FFF2-40B4-BE49-F238E27FC236}">
                <a16:creationId xmlns:a16="http://schemas.microsoft.com/office/drawing/2014/main" id="{D1D957FE-4BD1-D460-FCC2-9446C86412AE}"/>
              </a:ext>
            </a:extLst>
          </p:cNvPr>
          <p:cNvSpPr txBox="1">
            <a:spLocks/>
          </p:cNvSpPr>
          <p:nvPr/>
        </p:nvSpPr>
        <p:spPr>
          <a:xfrm>
            <a:off x="1809076" y="6459785"/>
            <a:ext cx="8573847" cy="357923"/>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it-IT" sz="1600" b="1" dirty="0">
                <a:solidFill>
                  <a:schemeClr val="bg1"/>
                </a:solidFill>
                <a:latin typeface="Baskerville Old Face" panose="02020602080505020303" pitchFamily="18" charset="0"/>
              </a:rPr>
              <a:t>Gemma </a:t>
            </a:r>
            <a:r>
              <a:rPr lang="it-IT" sz="1600" b="1" dirty="0" err="1">
                <a:solidFill>
                  <a:schemeClr val="bg1"/>
                </a:solidFill>
                <a:latin typeface="Baskerville Old Face" panose="02020602080505020303" pitchFamily="18" charset="0"/>
              </a:rPr>
              <a:t>Faraco</a:t>
            </a:r>
            <a:r>
              <a:rPr lang="it-IT" sz="1600" b="1" dirty="0">
                <a:solidFill>
                  <a:schemeClr val="bg1"/>
                </a:solidFill>
                <a:latin typeface="Baskerville Old Face" panose="02020602080505020303" pitchFamily="18" charset="0"/>
              </a:rPr>
              <a:t> - Dirigente Scolastico Scuola Polo Ambito 4 CS - 0006 CAL</a:t>
            </a:r>
            <a:endParaRPr lang="en-US" sz="1600" b="1" dirty="0">
              <a:solidFill>
                <a:schemeClr val="bg1"/>
              </a:solidFill>
              <a:latin typeface="Baskerville Old Face" panose="02020602080505020303" pitchFamily="18" charset="0"/>
            </a:endParaRPr>
          </a:p>
        </p:txBody>
      </p:sp>
      <p:pic>
        <p:nvPicPr>
          <p:cNvPr id="9" name="Immagine 8">
            <a:extLst>
              <a:ext uri="{FF2B5EF4-FFF2-40B4-BE49-F238E27FC236}">
                <a16:creationId xmlns:a16="http://schemas.microsoft.com/office/drawing/2014/main" id="{9D5580D3-58EA-24EC-A7B4-EFD40F406C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44195" y="182362"/>
            <a:ext cx="1276065" cy="1158635"/>
          </a:xfrm>
          <a:prstGeom prst="rect">
            <a:avLst/>
          </a:prstGeom>
        </p:spPr>
      </p:pic>
      <p:pic>
        <p:nvPicPr>
          <p:cNvPr id="10" name="Immagine 9">
            <a:extLst>
              <a:ext uri="{FF2B5EF4-FFF2-40B4-BE49-F238E27FC236}">
                <a16:creationId xmlns:a16="http://schemas.microsoft.com/office/drawing/2014/main" id="{FA464068-CBBD-7A75-FADE-5AE3B9FF705C}"/>
              </a:ext>
            </a:extLst>
          </p:cNvPr>
          <p:cNvPicPr>
            <a:picLocks noChangeAspect="1"/>
          </p:cNvPicPr>
          <p:nvPr/>
        </p:nvPicPr>
        <p:blipFill>
          <a:blip r:embed="rId5"/>
          <a:stretch>
            <a:fillRect/>
          </a:stretch>
        </p:blipFill>
        <p:spPr>
          <a:xfrm>
            <a:off x="9221005" y="103669"/>
            <a:ext cx="1238984" cy="1232463"/>
          </a:xfrm>
          <a:prstGeom prst="rect">
            <a:avLst/>
          </a:prstGeom>
        </p:spPr>
      </p:pic>
    </p:spTree>
    <p:extLst>
      <p:ext uri="{BB962C8B-B14F-4D97-AF65-F5344CB8AC3E}">
        <p14:creationId xmlns:p14="http://schemas.microsoft.com/office/powerpoint/2010/main" val="25530527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387895" y="886205"/>
            <a:ext cx="8025713" cy="5386090"/>
          </a:xfrm>
          <a:prstGeom prst="rect">
            <a:avLst/>
          </a:prstGeom>
          <a:noFill/>
        </p:spPr>
        <p:txBody>
          <a:bodyPr wrap="square" rtlCol="0">
            <a:spAutoFit/>
          </a:bodyPr>
          <a:lstStyle/>
          <a:p>
            <a:pPr marL="342900" indent="-342900">
              <a:buFont typeface="Wingdings" panose="05000000000000000000" pitchFamily="2" charset="2"/>
              <a:buChar char="ü"/>
            </a:pPr>
            <a:r>
              <a:rPr lang="it-IT" sz="2000" dirty="0">
                <a:latin typeface="Times New Roman" panose="02020603050405020304" pitchFamily="18" charset="0"/>
                <a:cs typeface="Times New Roman" panose="02020603050405020304" pitchFamily="18" charset="0"/>
              </a:rPr>
              <a:t>Convoca il Comitato di Valutazione</a:t>
            </a:r>
          </a:p>
          <a:p>
            <a:pPr marL="342900" indent="-342900">
              <a:buFont typeface="Wingdings" panose="05000000000000000000" pitchFamily="2" charset="2"/>
              <a:buChar char="ü"/>
            </a:pPr>
            <a:r>
              <a:rPr lang="it-IT" sz="2000" dirty="0">
                <a:latin typeface="Times New Roman" panose="02020603050405020304" pitchFamily="18" charset="0"/>
                <a:cs typeface="Times New Roman" panose="02020603050405020304" pitchFamily="18" charset="0"/>
              </a:rPr>
              <a:t>Trasmette al Comitato di Valutazione, almeno 5 giorni prima della data fissata per il colloquio, il portfolio professionale del docente</a:t>
            </a:r>
          </a:p>
          <a:p>
            <a:pPr marL="342900" indent="-342900">
              <a:buFont typeface="Wingdings" panose="05000000000000000000" pitchFamily="2" charset="2"/>
              <a:buChar char="ü"/>
            </a:pPr>
            <a:r>
              <a:rPr lang="it-IT" sz="2000" dirty="0">
                <a:latin typeface="Times New Roman" panose="02020603050405020304" pitchFamily="18" charset="0"/>
                <a:cs typeface="Times New Roman" panose="02020603050405020304" pitchFamily="18" charset="0"/>
              </a:rPr>
              <a:t>Presenta, in seno al Comitato di Valutazione, una relazione per ogni docente comprensiva della documentazione delle attività di formazione, delle forme di tutoring e di ogni altro elemento informativo o evidenza utile all’espressione del parere</a:t>
            </a:r>
          </a:p>
          <a:p>
            <a:endParaRPr lang="it-IT" sz="2000" dirty="0">
              <a:latin typeface="Times New Roman" panose="02020603050405020304" pitchFamily="18" charset="0"/>
              <a:cs typeface="Times New Roman" panose="02020603050405020304" pitchFamily="18" charset="0"/>
            </a:endParaRPr>
          </a:p>
          <a:p>
            <a:pPr algn="just"/>
            <a:r>
              <a:rPr lang="it-IT" altLang="it-IT" sz="2000" dirty="0">
                <a:latin typeface="Times New Roman" panose="02020603050405020304" pitchFamily="18" charset="0"/>
                <a:cs typeface="Times New Roman" panose="02020603050405020304" pitchFamily="18" charset="0"/>
              </a:rPr>
              <a:t>In caso di </a:t>
            </a:r>
            <a:r>
              <a:rPr lang="it-IT" altLang="it-IT" sz="2000" b="1" dirty="0">
                <a:solidFill>
                  <a:srgbClr val="002060"/>
                </a:solidFill>
                <a:latin typeface="Times New Roman" panose="02020603050405020304" pitchFamily="18" charset="0"/>
                <a:cs typeface="Times New Roman" panose="02020603050405020304" pitchFamily="18" charset="0"/>
              </a:rPr>
              <a:t>GIUDIZIO FAVOREVOLE</a:t>
            </a:r>
            <a:r>
              <a:rPr lang="it-IT" altLang="it-IT" sz="2000" dirty="0">
                <a:latin typeface="Times New Roman" panose="02020603050405020304" pitchFamily="18" charset="0"/>
                <a:cs typeface="Times New Roman" panose="02020603050405020304" pitchFamily="18" charset="0"/>
              </a:rPr>
              <a:t>, il dirigente scolastico emette provvedimento motivato di conferma in ruolo per il docente neo-assunto, ai sensi dell’art. </a:t>
            </a:r>
            <a:r>
              <a:rPr lang="it-IT" altLang="it-IT" sz="2000" b="1" dirty="0">
                <a:latin typeface="Times New Roman" panose="02020603050405020304" pitchFamily="18" charset="0"/>
                <a:cs typeface="Times New Roman" panose="02020603050405020304" pitchFamily="18" charset="0"/>
              </a:rPr>
              <a:t>14 del </a:t>
            </a:r>
            <a:r>
              <a:rPr lang="it-IT" altLang="it-IT" sz="2000" b="1" dirty="0" err="1">
                <a:latin typeface="Times New Roman" panose="02020603050405020304" pitchFamily="18" charset="0"/>
                <a:cs typeface="Times New Roman" panose="02020603050405020304" pitchFamily="18" charset="0"/>
              </a:rPr>
              <a:t>dpr</a:t>
            </a:r>
            <a:r>
              <a:rPr lang="it-IT" altLang="it-IT" sz="2000" b="1" dirty="0">
                <a:latin typeface="Times New Roman" panose="02020603050405020304" pitchFamily="18" charset="0"/>
                <a:cs typeface="Times New Roman" panose="02020603050405020304" pitchFamily="18" charset="0"/>
              </a:rPr>
              <a:t> n. 275 del 8/3/99.</a:t>
            </a:r>
            <a:endParaRPr lang="it-IT" altLang="it-IT" sz="2000" dirty="0">
              <a:latin typeface="Times New Roman" panose="02020603050405020304" pitchFamily="18" charset="0"/>
              <a:cs typeface="Times New Roman" panose="02020603050405020304" pitchFamily="18" charset="0"/>
            </a:endParaRPr>
          </a:p>
          <a:p>
            <a:pPr algn="just">
              <a:buFont typeface="Arial" charset="0"/>
              <a:buNone/>
            </a:pPr>
            <a:endParaRPr lang="it-IT" altLang="it-IT" sz="2000" dirty="0">
              <a:latin typeface="Times New Roman" panose="02020603050405020304" pitchFamily="18" charset="0"/>
              <a:cs typeface="Times New Roman" panose="02020603050405020304" pitchFamily="18" charset="0"/>
            </a:endParaRPr>
          </a:p>
          <a:p>
            <a:pPr algn="just" eaLnBrk="0" hangingPunct="0">
              <a:spcBef>
                <a:spcPct val="20000"/>
              </a:spcBef>
              <a:defRPr/>
            </a:pPr>
            <a:r>
              <a:rPr lang="it-IT" sz="2000" dirty="0">
                <a:latin typeface="Times New Roman" panose="02020603050405020304" pitchFamily="18" charset="0"/>
                <a:cs typeface="Times New Roman" panose="02020603050405020304" pitchFamily="18" charset="0"/>
              </a:rPr>
              <a:t>In caso di </a:t>
            </a:r>
            <a:r>
              <a:rPr lang="it-IT" sz="2000" b="1" dirty="0">
                <a:solidFill>
                  <a:srgbClr val="FF0000"/>
                </a:solidFill>
                <a:latin typeface="Times New Roman" panose="02020603050405020304" pitchFamily="18" charset="0"/>
                <a:cs typeface="Times New Roman" panose="02020603050405020304" pitchFamily="18" charset="0"/>
              </a:rPr>
              <a:t>GIUDIZIO SFAVOREVOLE</a:t>
            </a:r>
            <a:r>
              <a:rPr lang="it-IT" sz="2000" dirty="0">
                <a:latin typeface="Times New Roman" panose="02020603050405020304" pitchFamily="18" charset="0"/>
                <a:cs typeface="Times New Roman" panose="02020603050405020304" pitchFamily="18" charset="0"/>
              </a:rPr>
              <a:t>, il D.S. emette provvedimento motivato di ripetizione del periodo di formazione e di prova. Tale provvedimento dovrà indicare gli elementi di criticità emersi e le forme di supporto formativo e di verifica del conseguimento degli standard richiesti ai fini della conferma in ruolo.</a:t>
            </a:r>
          </a:p>
        </p:txBody>
      </p:sp>
      <p:sp>
        <p:nvSpPr>
          <p:cNvPr id="4" name="CasellaDiTesto 3"/>
          <p:cNvSpPr txBox="1"/>
          <p:nvPr/>
        </p:nvSpPr>
        <p:spPr>
          <a:xfrm>
            <a:off x="313349" y="203150"/>
            <a:ext cx="3240360" cy="461665"/>
          </a:xfrm>
          <a:prstGeom prst="rect">
            <a:avLst/>
          </a:prstGeom>
          <a:solidFill>
            <a:srgbClr val="1CBED4"/>
          </a:solidFill>
        </p:spPr>
        <p:txBody>
          <a:bodyPr wrap="square" rtlCol="0">
            <a:spAutoFit/>
          </a:bodyPr>
          <a:lstStyle/>
          <a:p>
            <a:r>
              <a:rPr lang="it-IT" sz="2400" b="1" dirty="0">
                <a:latin typeface="Times New Roman" panose="02020603050405020304" pitchFamily="18" charset="0"/>
                <a:cs typeface="Times New Roman" panose="02020603050405020304" pitchFamily="18" charset="0"/>
              </a:rPr>
              <a:t>Il Dirigente Scolastico</a:t>
            </a:r>
          </a:p>
        </p:txBody>
      </p:sp>
      <p:sp>
        <p:nvSpPr>
          <p:cNvPr id="6" name="Segnaposto piè di pagina 4">
            <a:extLst>
              <a:ext uri="{FF2B5EF4-FFF2-40B4-BE49-F238E27FC236}">
                <a16:creationId xmlns:a16="http://schemas.microsoft.com/office/drawing/2014/main" id="{0EA458D3-C04F-5558-709E-6E202BAD094F}"/>
              </a:ext>
            </a:extLst>
          </p:cNvPr>
          <p:cNvSpPr txBox="1">
            <a:spLocks/>
          </p:cNvSpPr>
          <p:nvPr/>
        </p:nvSpPr>
        <p:spPr>
          <a:xfrm>
            <a:off x="1809076" y="6459785"/>
            <a:ext cx="8573847" cy="357923"/>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it-IT" sz="1600" b="1" dirty="0">
                <a:solidFill>
                  <a:schemeClr val="bg1"/>
                </a:solidFill>
                <a:latin typeface="Baskerville Old Face" panose="02020602080505020303" pitchFamily="18" charset="0"/>
              </a:rPr>
              <a:t>Gemma </a:t>
            </a:r>
            <a:r>
              <a:rPr lang="it-IT" sz="1600" b="1" dirty="0" err="1">
                <a:solidFill>
                  <a:schemeClr val="bg1"/>
                </a:solidFill>
                <a:latin typeface="Baskerville Old Face" panose="02020602080505020303" pitchFamily="18" charset="0"/>
              </a:rPr>
              <a:t>Faraco</a:t>
            </a:r>
            <a:r>
              <a:rPr lang="it-IT" sz="1600" b="1" dirty="0">
                <a:solidFill>
                  <a:schemeClr val="bg1"/>
                </a:solidFill>
                <a:latin typeface="Baskerville Old Face" panose="02020602080505020303" pitchFamily="18" charset="0"/>
              </a:rPr>
              <a:t> - Dirigente Scolastico Scuola Polo Ambito 4 CS - 0006 CAL</a:t>
            </a:r>
            <a:endParaRPr lang="en-US" sz="1600" b="1" dirty="0">
              <a:solidFill>
                <a:schemeClr val="bg1"/>
              </a:solidFill>
              <a:latin typeface="Baskerville Old Face" panose="02020602080505020303" pitchFamily="18" charset="0"/>
            </a:endParaRPr>
          </a:p>
        </p:txBody>
      </p:sp>
      <p:pic>
        <p:nvPicPr>
          <p:cNvPr id="7" name="Immagine 6">
            <a:extLst>
              <a:ext uri="{FF2B5EF4-FFF2-40B4-BE49-F238E27FC236}">
                <a16:creationId xmlns:a16="http://schemas.microsoft.com/office/drawing/2014/main" id="{19980AA7-F399-70CB-2BB8-7DDF1BAF64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4195" y="182362"/>
            <a:ext cx="1276065" cy="1158635"/>
          </a:xfrm>
          <a:prstGeom prst="rect">
            <a:avLst/>
          </a:prstGeom>
        </p:spPr>
      </p:pic>
      <p:pic>
        <p:nvPicPr>
          <p:cNvPr id="8" name="Immagine 7">
            <a:extLst>
              <a:ext uri="{FF2B5EF4-FFF2-40B4-BE49-F238E27FC236}">
                <a16:creationId xmlns:a16="http://schemas.microsoft.com/office/drawing/2014/main" id="{D0AF748C-E600-0AAC-7052-E1D00E1003CC}"/>
              </a:ext>
            </a:extLst>
          </p:cNvPr>
          <p:cNvPicPr>
            <a:picLocks noChangeAspect="1"/>
          </p:cNvPicPr>
          <p:nvPr/>
        </p:nvPicPr>
        <p:blipFill>
          <a:blip r:embed="rId3"/>
          <a:stretch>
            <a:fillRect/>
          </a:stretch>
        </p:blipFill>
        <p:spPr>
          <a:xfrm>
            <a:off x="9221005" y="103669"/>
            <a:ext cx="1238984" cy="1232463"/>
          </a:xfrm>
          <a:prstGeom prst="rect">
            <a:avLst/>
          </a:prstGeom>
        </p:spPr>
      </p:pic>
    </p:spTree>
    <p:extLst>
      <p:ext uri="{BB962C8B-B14F-4D97-AF65-F5344CB8AC3E}">
        <p14:creationId xmlns:p14="http://schemas.microsoft.com/office/powerpoint/2010/main" val="30833381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94233" y="390696"/>
            <a:ext cx="3121367" cy="458074"/>
          </a:xfrm>
          <a:prstGeom prst="rect">
            <a:avLst/>
          </a:prstGeom>
          <a:noFill/>
        </p:spPr>
        <p:txBody>
          <a:bodyPr wrap="none">
            <a:spAutoFit/>
          </a:bodyPr>
          <a:lstStyle/>
          <a:p>
            <a:pPr>
              <a:lnSpc>
                <a:spcPct val="150000"/>
              </a:lnSpc>
            </a:pPr>
            <a:r>
              <a:rPr lang="it-IT" b="1" dirty="0">
                <a:latin typeface="Times New Roman" panose="02020603050405020304" pitchFamily="18" charset="0"/>
                <a:cs typeface="Times New Roman" panose="02020603050405020304" pitchFamily="18" charset="0"/>
              </a:rPr>
              <a:t>E dopo la conferma in ruolo? </a:t>
            </a:r>
          </a:p>
        </p:txBody>
      </p:sp>
      <p:sp>
        <p:nvSpPr>
          <p:cNvPr id="3" name="CasellaDiTesto 2"/>
          <p:cNvSpPr txBox="1"/>
          <p:nvPr/>
        </p:nvSpPr>
        <p:spPr>
          <a:xfrm>
            <a:off x="568411" y="1334529"/>
            <a:ext cx="7791818" cy="369332"/>
          </a:xfrm>
          <a:prstGeom prst="rect">
            <a:avLst/>
          </a:prstGeom>
          <a:solidFill>
            <a:srgbClr val="CCFF99"/>
          </a:solidFill>
        </p:spPr>
        <p:txBody>
          <a:bodyPr wrap="square" rtlCol="0">
            <a:spAutoFit/>
          </a:bodyPr>
          <a:lstStyle/>
          <a:p>
            <a:r>
              <a:rPr lang="it-IT" dirty="0">
                <a:latin typeface="Times New Roman" panose="02020603050405020304" pitchFamily="18" charset="0"/>
                <a:cs typeface="Times New Roman" panose="02020603050405020304" pitchFamily="18" charset="0"/>
              </a:rPr>
              <a:t>Continuare a formarsi è un DOVERE per chi si dedica all’insegnamento…….</a:t>
            </a:r>
          </a:p>
        </p:txBody>
      </p:sp>
      <p:sp>
        <p:nvSpPr>
          <p:cNvPr id="4" name="CasellaDiTesto 3"/>
          <p:cNvSpPr txBox="1"/>
          <p:nvPr/>
        </p:nvSpPr>
        <p:spPr>
          <a:xfrm>
            <a:off x="733168" y="1993557"/>
            <a:ext cx="8476735" cy="2169825"/>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it-IT" dirty="0">
                <a:latin typeface="Times New Roman" panose="02020603050405020304" pitchFamily="18" charset="0"/>
                <a:cs typeface="Times New Roman" panose="02020603050405020304" pitchFamily="18" charset="0"/>
              </a:rPr>
              <a:t>Per essere sempre pronti a scoprire le potenzialità dei ragazzi che si hanno di fronte…..</a:t>
            </a:r>
          </a:p>
          <a:p>
            <a:pPr marL="285750" indent="-285750">
              <a:lnSpc>
                <a:spcPct val="150000"/>
              </a:lnSpc>
              <a:buFont typeface="Wingdings" panose="05000000000000000000" pitchFamily="2" charset="2"/>
              <a:buChar char="ü"/>
            </a:pPr>
            <a:r>
              <a:rPr lang="it-IT" dirty="0">
                <a:latin typeface="Times New Roman" panose="02020603050405020304" pitchFamily="18" charset="0"/>
                <a:cs typeface="Times New Roman" panose="02020603050405020304" pitchFamily="18" charset="0"/>
              </a:rPr>
              <a:t>Per padroneggiare le nuove tecnologie presenti nella vita degli studenti</a:t>
            </a:r>
          </a:p>
          <a:p>
            <a:pPr marL="285750" indent="-285750">
              <a:lnSpc>
                <a:spcPct val="150000"/>
              </a:lnSpc>
              <a:buFont typeface="Wingdings" panose="05000000000000000000" pitchFamily="2" charset="2"/>
              <a:buChar char="ü"/>
            </a:pPr>
            <a:r>
              <a:rPr lang="it-IT" dirty="0">
                <a:latin typeface="Times New Roman" panose="02020603050405020304" pitchFamily="18" charset="0"/>
                <a:cs typeface="Times New Roman" panose="02020603050405020304" pitchFamily="18" charset="0"/>
              </a:rPr>
              <a:t>Per saper scegliere le giuste metodologie per quel particolare gruppo classe</a:t>
            </a:r>
          </a:p>
          <a:p>
            <a:pPr marL="285750" indent="-285750">
              <a:lnSpc>
                <a:spcPct val="150000"/>
              </a:lnSpc>
              <a:buFont typeface="Wingdings" panose="05000000000000000000" pitchFamily="2" charset="2"/>
              <a:buChar char="ü"/>
            </a:pPr>
            <a:r>
              <a:rPr lang="it-IT" dirty="0">
                <a:latin typeface="Times New Roman" panose="02020603050405020304" pitchFamily="18" charset="0"/>
                <a:cs typeface="Times New Roman" panose="02020603050405020304" pitchFamily="18" charset="0"/>
              </a:rPr>
              <a:t>Per saper relazionarsi con i pari e con il Dirigente</a:t>
            </a:r>
          </a:p>
          <a:p>
            <a:pPr marL="285750" indent="-285750">
              <a:lnSpc>
                <a:spcPct val="150000"/>
              </a:lnSpc>
              <a:buFont typeface="Wingdings" panose="05000000000000000000" pitchFamily="2" charset="2"/>
              <a:buChar char="ü"/>
            </a:pPr>
            <a:r>
              <a:rPr lang="it-IT" dirty="0">
                <a:latin typeface="Times New Roman" panose="02020603050405020304" pitchFamily="18" charset="0"/>
                <a:cs typeface="Times New Roman" panose="02020603050405020304" pitchFamily="18" charset="0"/>
              </a:rPr>
              <a:t>Per vivere una scuola che è COMUNITA’ EDUCANTE</a:t>
            </a:r>
          </a:p>
        </p:txBody>
      </p:sp>
      <p:sp>
        <p:nvSpPr>
          <p:cNvPr id="5" name="CasellaDiTesto 4"/>
          <p:cNvSpPr txBox="1"/>
          <p:nvPr/>
        </p:nvSpPr>
        <p:spPr>
          <a:xfrm>
            <a:off x="3750543" y="4431750"/>
            <a:ext cx="7669427" cy="369332"/>
          </a:xfrm>
          <a:prstGeom prst="rect">
            <a:avLst/>
          </a:prstGeom>
          <a:solidFill>
            <a:srgbClr val="66FF33"/>
          </a:solidFill>
        </p:spPr>
        <p:txBody>
          <a:bodyPr wrap="square" rtlCol="0">
            <a:spAutoFit/>
          </a:bodyPr>
          <a:lstStyle/>
          <a:p>
            <a:r>
              <a:rPr lang="it-IT" dirty="0">
                <a:latin typeface="Times New Roman" panose="02020603050405020304" pitchFamily="18" charset="0"/>
                <a:cs typeface="Times New Roman" panose="02020603050405020304" pitchFamily="18" charset="0"/>
              </a:rPr>
              <a:t>Nella Scuola c’è sempre meno posto per il solista della didattica ……..</a:t>
            </a:r>
          </a:p>
        </p:txBody>
      </p:sp>
      <p:sp>
        <p:nvSpPr>
          <p:cNvPr id="6" name="Rettangolo 5"/>
          <p:cNvSpPr/>
          <p:nvPr/>
        </p:nvSpPr>
        <p:spPr>
          <a:xfrm>
            <a:off x="5393961" y="5038613"/>
            <a:ext cx="6026009" cy="369332"/>
          </a:xfrm>
          <a:prstGeom prst="rect">
            <a:avLst/>
          </a:prstGeom>
          <a:noFill/>
        </p:spPr>
        <p:txBody>
          <a:bodyPr wrap="none">
            <a:spAutoFit/>
          </a:bodyPr>
          <a:lstStyle/>
          <a:p>
            <a:r>
              <a:rPr lang="it-IT" dirty="0">
                <a:latin typeface="Times New Roman" panose="02020603050405020304" pitchFamily="18" charset="0"/>
                <a:cs typeface="Times New Roman" panose="02020603050405020304" pitchFamily="18" charset="0"/>
              </a:rPr>
              <a:t>Da soli non si può reggere l’impatto del rapporto con gli allievi</a:t>
            </a:r>
          </a:p>
        </p:txBody>
      </p:sp>
      <p:sp>
        <p:nvSpPr>
          <p:cNvPr id="10" name="Segnaposto numero diapositiva 9">
            <a:extLst>
              <a:ext uri="{FF2B5EF4-FFF2-40B4-BE49-F238E27FC236}">
                <a16:creationId xmlns:a16="http://schemas.microsoft.com/office/drawing/2014/main" id="{F50E7BA5-363B-4966-A871-E58CEE7C79AE}"/>
              </a:ext>
            </a:extLst>
          </p:cNvPr>
          <p:cNvSpPr>
            <a:spLocks noGrp="1"/>
          </p:cNvSpPr>
          <p:nvPr>
            <p:ph type="sldNum" sz="quarter" idx="12"/>
          </p:nvPr>
        </p:nvSpPr>
        <p:spPr/>
        <p:txBody>
          <a:bodyPr/>
          <a:lstStyle/>
          <a:p>
            <a:fld id="{6D22F896-40B5-4ADD-8801-0D06FADFA095}" type="slidenum">
              <a:rPr lang="en-US" smtClean="0"/>
              <a:t>37</a:t>
            </a:fld>
            <a:endParaRPr lang="en-US" dirty="0"/>
          </a:p>
        </p:txBody>
      </p:sp>
      <p:sp>
        <p:nvSpPr>
          <p:cNvPr id="7" name="Segnaposto piè di pagina 4">
            <a:extLst>
              <a:ext uri="{FF2B5EF4-FFF2-40B4-BE49-F238E27FC236}">
                <a16:creationId xmlns:a16="http://schemas.microsoft.com/office/drawing/2014/main" id="{E93D3DC8-E70E-28A3-887D-D6F58FD30B60}"/>
              </a:ext>
            </a:extLst>
          </p:cNvPr>
          <p:cNvSpPr txBox="1">
            <a:spLocks/>
          </p:cNvSpPr>
          <p:nvPr/>
        </p:nvSpPr>
        <p:spPr>
          <a:xfrm>
            <a:off x="1809076" y="6459785"/>
            <a:ext cx="8573847" cy="357923"/>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it-IT" sz="1600" b="1" dirty="0">
                <a:solidFill>
                  <a:schemeClr val="bg1"/>
                </a:solidFill>
                <a:latin typeface="Baskerville Old Face" panose="02020602080505020303" pitchFamily="18" charset="0"/>
              </a:rPr>
              <a:t>Gemma </a:t>
            </a:r>
            <a:r>
              <a:rPr lang="it-IT" sz="1600" b="1" dirty="0" err="1">
                <a:solidFill>
                  <a:schemeClr val="bg1"/>
                </a:solidFill>
                <a:latin typeface="Baskerville Old Face" panose="02020602080505020303" pitchFamily="18" charset="0"/>
              </a:rPr>
              <a:t>Faraco</a:t>
            </a:r>
            <a:r>
              <a:rPr lang="it-IT" sz="1600" b="1" dirty="0">
                <a:solidFill>
                  <a:schemeClr val="bg1"/>
                </a:solidFill>
                <a:latin typeface="Baskerville Old Face" panose="02020602080505020303" pitchFamily="18" charset="0"/>
              </a:rPr>
              <a:t> - Dirigente Scolastico Scuola Polo Ambito 4 CS - 0006 CAL</a:t>
            </a:r>
            <a:endParaRPr lang="en-US" sz="1600" b="1" dirty="0">
              <a:solidFill>
                <a:schemeClr val="bg1"/>
              </a:solidFill>
              <a:latin typeface="Baskerville Old Face" panose="02020602080505020303" pitchFamily="18" charset="0"/>
            </a:endParaRPr>
          </a:p>
        </p:txBody>
      </p:sp>
      <p:pic>
        <p:nvPicPr>
          <p:cNvPr id="8" name="Immagine 7">
            <a:extLst>
              <a:ext uri="{FF2B5EF4-FFF2-40B4-BE49-F238E27FC236}">
                <a16:creationId xmlns:a16="http://schemas.microsoft.com/office/drawing/2014/main" id="{8B658AC9-6DAB-2725-88A1-F3B796599F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4195" y="182362"/>
            <a:ext cx="1276065" cy="1158635"/>
          </a:xfrm>
          <a:prstGeom prst="rect">
            <a:avLst/>
          </a:prstGeom>
        </p:spPr>
      </p:pic>
      <p:pic>
        <p:nvPicPr>
          <p:cNvPr id="9" name="Immagine 8">
            <a:extLst>
              <a:ext uri="{FF2B5EF4-FFF2-40B4-BE49-F238E27FC236}">
                <a16:creationId xmlns:a16="http://schemas.microsoft.com/office/drawing/2014/main" id="{1A8B4EAE-2D19-03A6-26E7-03C7D9C55821}"/>
              </a:ext>
            </a:extLst>
          </p:cNvPr>
          <p:cNvPicPr>
            <a:picLocks noChangeAspect="1"/>
          </p:cNvPicPr>
          <p:nvPr/>
        </p:nvPicPr>
        <p:blipFill>
          <a:blip r:embed="rId3"/>
          <a:stretch>
            <a:fillRect/>
          </a:stretch>
        </p:blipFill>
        <p:spPr>
          <a:xfrm>
            <a:off x="9221005" y="103669"/>
            <a:ext cx="1238984" cy="1232463"/>
          </a:xfrm>
          <a:prstGeom prst="rect">
            <a:avLst/>
          </a:prstGeom>
        </p:spPr>
      </p:pic>
    </p:spTree>
    <p:extLst>
      <p:ext uri="{BB962C8B-B14F-4D97-AF65-F5344CB8AC3E}">
        <p14:creationId xmlns:p14="http://schemas.microsoft.com/office/powerpoint/2010/main" val="13976207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63404A7-0F69-48DB-9436-FA47F1B0F94A}"/>
              </a:ext>
            </a:extLst>
          </p:cNvPr>
          <p:cNvSpPr/>
          <p:nvPr/>
        </p:nvSpPr>
        <p:spPr>
          <a:xfrm>
            <a:off x="2812337" y="862596"/>
            <a:ext cx="844975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Grazie per l’attenzione!</a:t>
            </a:r>
          </a:p>
        </p:txBody>
      </p:sp>
      <p:pic>
        <p:nvPicPr>
          <p:cNvPr id="3" name="Picture 2" descr="Risultati immagini per bimbi scuola">
            <a:extLst>
              <a:ext uri="{FF2B5EF4-FFF2-40B4-BE49-F238E27FC236}">
                <a16:creationId xmlns:a16="http://schemas.microsoft.com/office/drawing/2014/main" id="{1C713139-E9A7-4674-9170-D7D7FA423A03}"/>
              </a:ext>
            </a:extLst>
          </p:cNvPr>
          <p:cNvPicPr>
            <a:picLocks noChangeAspect="1" noChangeArrowheads="1"/>
          </p:cNvPicPr>
          <p:nvPr/>
        </p:nvPicPr>
        <p:blipFill>
          <a:blip r:embed="rId2"/>
          <a:srcRect/>
          <a:stretch>
            <a:fillRect/>
          </a:stretch>
        </p:blipFill>
        <p:spPr bwMode="auto">
          <a:xfrm>
            <a:off x="7801885" y="3390599"/>
            <a:ext cx="3345680" cy="2143140"/>
          </a:xfrm>
          <a:prstGeom prst="rect">
            <a:avLst/>
          </a:prstGeom>
          <a:noFill/>
        </p:spPr>
      </p:pic>
      <p:pic>
        <p:nvPicPr>
          <p:cNvPr id="4" name="Picture 4" descr="Risultati immagini per bimbi scuola">
            <a:extLst>
              <a:ext uri="{FF2B5EF4-FFF2-40B4-BE49-F238E27FC236}">
                <a16:creationId xmlns:a16="http://schemas.microsoft.com/office/drawing/2014/main" id="{9F81DB37-DD02-4384-B350-AD396B5C6360}"/>
              </a:ext>
            </a:extLst>
          </p:cNvPr>
          <p:cNvPicPr>
            <a:picLocks noChangeAspect="1" noChangeArrowheads="1"/>
          </p:cNvPicPr>
          <p:nvPr/>
        </p:nvPicPr>
        <p:blipFill>
          <a:blip r:embed="rId3"/>
          <a:srcRect/>
          <a:stretch>
            <a:fillRect/>
          </a:stretch>
        </p:blipFill>
        <p:spPr bwMode="auto">
          <a:xfrm>
            <a:off x="214282" y="285728"/>
            <a:ext cx="2314575" cy="1971676"/>
          </a:xfrm>
          <a:prstGeom prst="rect">
            <a:avLst/>
          </a:prstGeom>
          <a:noFill/>
        </p:spPr>
      </p:pic>
      <p:sp>
        <p:nvSpPr>
          <p:cNvPr id="5" name="CasellaDiTesto 4">
            <a:extLst>
              <a:ext uri="{FF2B5EF4-FFF2-40B4-BE49-F238E27FC236}">
                <a16:creationId xmlns:a16="http://schemas.microsoft.com/office/drawing/2014/main" id="{389D79DE-0DFC-4187-B5EF-B5EF175458CD}"/>
              </a:ext>
            </a:extLst>
          </p:cNvPr>
          <p:cNvSpPr txBox="1"/>
          <p:nvPr/>
        </p:nvSpPr>
        <p:spPr>
          <a:xfrm>
            <a:off x="508000" y="3635396"/>
            <a:ext cx="6604000" cy="1200329"/>
          </a:xfrm>
          <a:prstGeom prst="rect">
            <a:avLst/>
          </a:prstGeom>
          <a:noFill/>
        </p:spPr>
        <p:txBody>
          <a:bodyPr wrap="square" rtlCol="0">
            <a:spAutoFit/>
          </a:bodyPr>
          <a:lstStyle/>
          <a:p>
            <a:r>
              <a:rPr lang="it-IT" b="1" dirty="0">
                <a:latin typeface="Times New Roman" panose="02020603050405020304" pitchFamily="18" charset="0"/>
                <a:cs typeface="Times New Roman" panose="02020603050405020304" pitchFamily="18" charset="0"/>
              </a:rPr>
              <a:t>IC «EMILIO BIANCO» Montalto Uffugo, CS</a:t>
            </a:r>
          </a:p>
          <a:p>
            <a:endParaRPr lang="it-IT" b="1" dirty="0">
              <a:latin typeface="Times New Roman" panose="02020603050405020304" pitchFamily="18" charset="0"/>
              <a:cs typeface="Times New Roman" panose="02020603050405020304" pitchFamily="18" charset="0"/>
            </a:endParaRPr>
          </a:p>
          <a:p>
            <a:r>
              <a:rPr lang="it-IT" b="1" dirty="0">
                <a:latin typeface="Times New Roman" panose="02020603050405020304" pitchFamily="18" charset="0"/>
                <a:cs typeface="Times New Roman" panose="02020603050405020304" pitchFamily="18" charset="0"/>
                <a:hlinkClick r:id="rId4"/>
              </a:rPr>
              <a:t>csic88800n@istruzione.it</a:t>
            </a:r>
            <a:endParaRPr lang="it-IT" b="1" dirty="0">
              <a:latin typeface="Times New Roman" panose="02020603050405020304" pitchFamily="18" charset="0"/>
              <a:cs typeface="Times New Roman" panose="02020603050405020304" pitchFamily="18" charset="0"/>
            </a:endParaRPr>
          </a:p>
          <a:p>
            <a:r>
              <a:rPr lang="it-IT" b="1" dirty="0">
                <a:latin typeface="Times New Roman" panose="02020603050405020304" pitchFamily="18" charset="0"/>
                <a:cs typeface="Times New Roman" panose="02020603050405020304" pitchFamily="18" charset="0"/>
              </a:rPr>
              <a:t>csic88800n@pec.istruzione.it</a:t>
            </a:r>
          </a:p>
        </p:txBody>
      </p:sp>
      <p:sp>
        <p:nvSpPr>
          <p:cNvPr id="7" name="Segnaposto numero diapositiva 6">
            <a:extLst>
              <a:ext uri="{FF2B5EF4-FFF2-40B4-BE49-F238E27FC236}">
                <a16:creationId xmlns:a16="http://schemas.microsoft.com/office/drawing/2014/main" id="{33B41E2B-5B5A-4CFA-831E-2F11DED5794A}"/>
              </a:ext>
            </a:extLst>
          </p:cNvPr>
          <p:cNvSpPr>
            <a:spLocks noGrp="1"/>
          </p:cNvSpPr>
          <p:nvPr>
            <p:ph type="sldNum" sz="quarter" idx="12"/>
          </p:nvPr>
        </p:nvSpPr>
        <p:spPr/>
        <p:txBody>
          <a:bodyPr/>
          <a:lstStyle/>
          <a:p>
            <a:fld id="{6D22F896-40B5-4ADD-8801-0D06FADFA095}" type="slidenum">
              <a:rPr lang="en-US" smtClean="0"/>
              <a:t>38</a:t>
            </a:fld>
            <a:endParaRPr lang="en-US" dirty="0"/>
          </a:p>
        </p:txBody>
      </p:sp>
      <p:sp>
        <p:nvSpPr>
          <p:cNvPr id="9" name="Segnaposto piè di pagina 4"/>
          <p:cNvSpPr>
            <a:spLocks noGrp="1"/>
          </p:cNvSpPr>
          <p:nvPr>
            <p:ph type="ftr" sz="quarter" idx="11"/>
          </p:nvPr>
        </p:nvSpPr>
        <p:spPr>
          <a:xfrm>
            <a:off x="1751681" y="6396408"/>
            <a:ext cx="8573847" cy="357923"/>
          </a:xfrm>
        </p:spPr>
        <p:txBody>
          <a:bodyPr/>
          <a:lstStyle/>
          <a:p>
            <a:r>
              <a:rPr lang="it-IT" sz="1600" b="1" dirty="0">
                <a:solidFill>
                  <a:schemeClr val="bg1"/>
                </a:solidFill>
                <a:latin typeface="Baskerville Old Face" panose="02020602080505020303" pitchFamily="18" charset="0"/>
              </a:rPr>
              <a:t>Gemma </a:t>
            </a:r>
            <a:r>
              <a:rPr lang="it-IT" sz="1600" b="1" dirty="0" err="1">
                <a:solidFill>
                  <a:schemeClr val="bg1"/>
                </a:solidFill>
                <a:latin typeface="Baskerville Old Face" panose="02020602080505020303" pitchFamily="18" charset="0"/>
              </a:rPr>
              <a:t>Faraco</a:t>
            </a:r>
            <a:r>
              <a:rPr lang="it-IT" sz="1600" b="1" dirty="0">
                <a:solidFill>
                  <a:schemeClr val="bg1"/>
                </a:solidFill>
                <a:latin typeface="Baskerville Old Face" panose="02020602080505020303" pitchFamily="18" charset="0"/>
              </a:rPr>
              <a:t>- Dirigente Scolastico Scuola Polo Ambito 4 CS - 0006 CAL</a:t>
            </a:r>
            <a:endParaRPr lang="en-US" sz="1600" b="1" dirty="0">
              <a:solidFill>
                <a:schemeClr val="bg1"/>
              </a:solidFill>
              <a:latin typeface="Baskerville Old Face" panose="02020602080505020303" pitchFamily="18" charset="0"/>
            </a:endParaRPr>
          </a:p>
        </p:txBody>
      </p:sp>
      <p:pic>
        <p:nvPicPr>
          <p:cNvPr id="6" name="Immagine 5">
            <a:extLst>
              <a:ext uri="{FF2B5EF4-FFF2-40B4-BE49-F238E27FC236}">
                <a16:creationId xmlns:a16="http://schemas.microsoft.com/office/drawing/2014/main" id="{DA48316C-DAD9-63BD-8E15-0C8EAB6D25AD}"/>
              </a:ext>
            </a:extLst>
          </p:cNvPr>
          <p:cNvPicPr>
            <a:picLocks noChangeAspect="1"/>
          </p:cNvPicPr>
          <p:nvPr/>
        </p:nvPicPr>
        <p:blipFill>
          <a:blip r:embed="rId5"/>
          <a:stretch>
            <a:fillRect/>
          </a:stretch>
        </p:blipFill>
        <p:spPr>
          <a:xfrm>
            <a:off x="10627898" y="159582"/>
            <a:ext cx="1306927" cy="1234320"/>
          </a:xfrm>
          <a:prstGeom prst="rect">
            <a:avLst/>
          </a:prstGeom>
        </p:spPr>
      </p:pic>
    </p:spTree>
    <p:extLst>
      <p:ext uri="{BB962C8B-B14F-4D97-AF65-F5344CB8AC3E}">
        <p14:creationId xmlns:p14="http://schemas.microsoft.com/office/powerpoint/2010/main" val="4291112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BC104660-9138-517D-CD05-942AEFD550AA}"/>
              </a:ext>
            </a:extLst>
          </p:cNvPr>
          <p:cNvSpPr>
            <a:spLocks noGrp="1"/>
          </p:cNvSpPr>
          <p:nvPr>
            <p:ph type="sldNum" sz="quarter" idx="12"/>
          </p:nvPr>
        </p:nvSpPr>
        <p:spPr/>
        <p:txBody>
          <a:bodyPr/>
          <a:lstStyle/>
          <a:p>
            <a:fld id="{6D22F896-40B5-4ADD-8801-0D06FADFA095}" type="slidenum">
              <a:rPr lang="en-US" smtClean="0"/>
              <a:t>4</a:t>
            </a:fld>
            <a:endParaRPr lang="en-US" dirty="0"/>
          </a:p>
        </p:txBody>
      </p:sp>
      <p:sp>
        <p:nvSpPr>
          <p:cNvPr id="4" name="Titolo 1">
            <a:extLst>
              <a:ext uri="{FF2B5EF4-FFF2-40B4-BE49-F238E27FC236}">
                <a16:creationId xmlns:a16="http://schemas.microsoft.com/office/drawing/2014/main" id="{2A24413D-B016-F3C5-C482-705801BD2ED1}"/>
              </a:ext>
            </a:extLst>
          </p:cNvPr>
          <p:cNvSpPr txBox="1">
            <a:spLocks/>
          </p:cNvSpPr>
          <p:nvPr/>
        </p:nvSpPr>
        <p:spPr>
          <a:xfrm>
            <a:off x="399069" y="405906"/>
            <a:ext cx="8418300" cy="741828"/>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it-IT" sz="4000" dirty="0">
                <a:solidFill>
                  <a:srgbClr val="0070C0"/>
                </a:solidFill>
                <a:latin typeface="Times New Roman" panose="02020603050405020304" pitchFamily="18" charset="0"/>
                <a:cs typeface="Times New Roman" panose="02020603050405020304" pitchFamily="18" charset="0"/>
              </a:rPr>
              <a:t>…. Riferimenti normativi ………….</a:t>
            </a:r>
            <a:br>
              <a:rPr lang="it-IT" sz="4000" dirty="0">
                <a:solidFill>
                  <a:srgbClr val="0070C0"/>
                </a:solidFill>
                <a:latin typeface="Times New Roman" panose="02020603050405020304" pitchFamily="18" charset="0"/>
                <a:cs typeface="Times New Roman" panose="02020603050405020304" pitchFamily="18" charset="0"/>
              </a:rPr>
            </a:br>
            <a:r>
              <a:rPr lang="it-IT" sz="4000" dirty="0">
                <a:solidFill>
                  <a:srgbClr val="0070C0"/>
                </a:solidFill>
                <a:latin typeface="Times New Roman" panose="02020603050405020304" pitchFamily="18" charset="0"/>
                <a:cs typeface="Times New Roman" panose="02020603050405020304" pitchFamily="18" charset="0"/>
              </a:rPr>
              <a:t>	</a:t>
            </a:r>
          </a:p>
        </p:txBody>
      </p:sp>
      <p:sp>
        <p:nvSpPr>
          <p:cNvPr id="6" name="CasellaDiTesto 5">
            <a:extLst>
              <a:ext uri="{FF2B5EF4-FFF2-40B4-BE49-F238E27FC236}">
                <a16:creationId xmlns:a16="http://schemas.microsoft.com/office/drawing/2014/main" id="{6C83B3C7-0D7C-CAAA-C5AE-BB17A8727A87}"/>
              </a:ext>
            </a:extLst>
          </p:cNvPr>
          <p:cNvSpPr txBox="1"/>
          <p:nvPr/>
        </p:nvSpPr>
        <p:spPr>
          <a:xfrm>
            <a:off x="247890" y="1366684"/>
            <a:ext cx="4135574" cy="1477328"/>
          </a:xfrm>
          <a:prstGeom prst="rect">
            <a:avLst/>
          </a:prstGeom>
          <a:noFill/>
        </p:spPr>
        <p:txBody>
          <a:bodyPr wrap="square">
            <a:spAutoFit/>
          </a:bodyPr>
          <a:lstStyle/>
          <a:p>
            <a:r>
              <a:rPr lang="it-IT" sz="1800" b="1" dirty="0" err="1">
                <a:latin typeface="Times New Roman" panose="02020603050405020304" pitchFamily="18" charset="0"/>
                <a:cs typeface="Times New Roman" panose="02020603050405020304" pitchFamily="18" charset="0"/>
              </a:rPr>
              <a:t>D.Lgs.vo</a:t>
            </a:r>
            <a:r>
              <a:rPr lang="it-IT" sz="1800" b="1" dirty="0">
                <a:latin typeface="Times New Roman" panose="02020603050405020304" pitchFamily="18" charset="0"/>
                <a:cs typeface="Times New Roman" panose="02020603050405020304" pitchFamily="18" charset="0"/>
              </a:rPr>
              <a:t> 297 /1994</a:t>
            </a:r>
            <a:r>
              <a:rPr lang="it-IT" sz="1800" dirty="0">
                <a:latin typeface="Times New Roman" panose="02020603050405020304" pitchFamily="18" charset="0"/>
                <a:cs typeface="Times New Roman" panose="02020603050405020304" pitchFamily="18" charset="0"/>
              </a:rPr>
              <a:t>, recante: </a:t>
            </a:r>
          </a:p>
          <a:p>
            <a:r>
              <a:rPr lang="it-IT" sz="1800" dirty="0">
                <a:latin typeface="Times New Roman" panose="02020603050405020304" pitchFamily="18" charset="0"/>
                <a:cs typeface="Times New Roman" panose="02020603050405020304" pitchFamily="18" charset="0"/>
              </a:rPr>
              <a:t>“</a:t>
            </a:r>
            <a:r>
              <a:rPr lang="it-IT" sz="1800" i="1" dirty="0">
                <a:latin typeface="Times New Roman" panose="02020603050405020304" pitchFamily="18" charset="0"/>
                <a:cs typeface="Times New Roman" panose="02020603050405020304" pitchFamily="18" charset="0"/>
              </a:rPr>
              <a:t>Approvazione  del T.U. delle disposizioni </a:t>
            </a:r>
          </a:p>
          <a:p>
            <a:r>
              <a:rPr lang="it-IT" sz="1800" i="1" dirty="0">
                <a:latin typeface="Times New Roman" panose="02020603050405020304" pitchFamily="18" charset="0"/>
                <a:cs typeface="Times New Roman" panose="02020603050405020304" pitchFamily="18" charset="0"/>
              </a:rPr>
              <a:t>legislative  vigenti in materia di istruzione, </a:t>
            </a:r>
          </a:p>
          <a:p>
            <a:r>
              <a:rPr lang="it-IT" sz="1800" i="1" dirty="0">
                <a:latin typeface="Times New Roman" panose="02020603050405020304" pitchFamily="18" charset="0"/>
                <a:cs typeface="Times New Roman" panose="02020603050405020304" pitchFamily="18" charset="0"/>
              </a:rPr>
              <a:t>relative alle scuole di ogni ordine e grado”   - artt.437-440</a:t>
            </a:r>
            <a:endParaRPr lang="it-IT" altLang="it-IT" sz="1800" dirty="0">
              <a:solidFill>
                <a:schemeClr val="tx2"/>
              </a:solidFill>
              <a:latin typeface="Times New Roman" panose="02020603050405020304" pitchFamily="18" charset="0"/>
              <a:cs typeface="Times New Roman" panose="02020603050405020304" pitchFamily="18" charset="0"/>
            </a:endParaRPr>
          </a:p>
        </p:txBody>
      </p:sp>
      <p:sp>
        <p:nvSpPr>
          <p:cNvPr id="12" name="CasellaDiTesto 11">
            <a:extLst>
              <a:ext uri="{FF2B5EF4-FFF2-40B4-BE49-F238E27FC236}">
                <a16:creationId xmlns:a16="http://schemas.microsoft.com/office/drawing/2014/main" id="{DF3F212A-31C0-061A-C324-2A44DCD1FAC5}"/>
              </a:ext>
            </a:extLst>
          </p:cNvPr>
          <p:cNvSpPr txBox="1"/>
          <p:nvPr/>
        </p:nvSpPr>
        <p:spPr>
          <a:xfrm>
            <a:off x="4560882" y="2252605"/>
            <a:ext cx="1986698" cy="369332"/>
          </a:xfrm>
          <a:prstGeom prst="rect">
            <a:avLst/>
          </a:prstGeom>
          <a:noFill/>
        </p:spPr>
        <p:txBody>
          <a:bodyPr wrap="square">
            <a:spAutoFit/>
          </a:bodyPr>
          <a:lstStyle/>
          <a:p>
            <a:r>
              <a:rPr lang="it-IT" sz="1800" b="1" dirty="0">
                <a:latin typeface="Times New Roman" panose="02020603050405020304" pitchFamily="18" charset="0"/>
                <a:cs typeface="Times New Roman" panose="02020603050405020304" pitchFamily="18" charset="0"/>
              </a:rPr>
              <a:t>CCNL 2006-2009</a:t>
            </a:r>
            <a:endParaRPr lang="it-IT" altLang="it-IT" sz="1800" dirty="0">
              <a:solidFill>
                <a:schemeClr val="tx2"/>
              </a:solidFill>
              <a:latin typeface="Times New Roman" panose="02020603050405020304" pitchFamily="18" charset="0"/>
              <a:cs typeface="Times New Roman" panose="02020603050405020304" pitchFamily="18" charset="0"/>
            </a:endParaRPr>
          </a:p>
        </p:txBody>
      </p:sp>
      <p:sp>
        <p:nvSpPr>
          <p:cNvPr id="14" name="CasellaDiTesto 13">
            <a:extLst>
              <a:ext uri="{FF2B5EF4-FFF2-40B4-BE49-F238E27FC236}">
                <a16:creationId xmlns:a16="http://schemas.microsoft.com/office/drawing/2014/main" id="{2D4768CF-F45D-171D-5E49-91529C3B459B}"/>
              </a:ext>
            </a:extLst>
          </p:cNvPr>
          <p:cNvSpPr txBox="1"/>
          <p:nvPr/>
        </p:nvSpPr>
        <p:spPr>
          <a:xfrm>
            <a:off x="6724998" y="1311284"/>
            <a:ext cx="5067933" cy="1588127"/>
          </a:xfrm>
          <a:prstGeom prst="rect">
            <a:avLst/>
          </a:prstGeom>
          <a:noFill/>
        </p:spPr>
        <p:txBody>
          <a:bodyPr wrap="square">
            <a:spAutoFit/>
          </a:bodyPr>
          <a:lstStyle/>
          <a:p>
            <a:pPr>
              <a:spcBef>
                <a:spcPct val="20000"/>
              </a:spcBef>
            </a:pPr>
            <a:r>
              <a:rPr lang="it-IT" altLang="it-IT" sz="1800" b="1" dirty="0">
                <a:solidFill>
                  <a:schemeClr val="tx2"/>
                </a:solidFill>
                <a:latin typeface="Times New Roman" panose="02020603050405020304" pitchFamily="18" charset="0"/>
                <a:cs typeface="Times New Roman" panose="02020603050405020304" pitchFamily="18" charset="0"/>
              </a:rPr>
              <a:t>Legge n. 107/2015 </a:t>
            </a:r>
          </a:p>
          <a:p>
            <a:pPr>
              <a:spcBef>
                <a:spcPct val="20000"/>
              </a:spcBef>
            </a:pPr>
            <a:r>
              <a:rPr lang="it-IT" altLang="it-IT" sz="1800" b="1" dirty="0">
                <a:solidFill>
                  <a:schemeClr val="tx2"/>
                </a:solidFill>
                <a:latin typeface="Times New Roman" panose="02020603050405020304" pitchFamily="18" charset="0"/>
                <a:cs typeface="Times New Roman" panose="02020603050405020304" pitchFamily="18" charset="0"/>
              </a:rPr>
              <a:t>(la cosiddetta “Buona Scuola”)</a:t>
            </a:r>
          </a:p>
          <a:p>
            <a:pPr>
              <a:spcBef>
                <a:spcPct val="20000"/>
              </a:spcBef>
            </a:pPr>
            <a:r>
              <a:rPr lang="it-IT" altLang="it-IT" sz="1800" dirty="0">
                <a:solidFill>
                  <a:schemeClr val="tx2"/>
                </a:solidFill>
                <a:latin typeface="Times New Roman" panose="02020603050405020304" pitchFamily="18" charset="0"/>
                <a:cs typeface="Times New Roman" panose="02020603050405020304" pitchFamily="18" charset="0"/>
              </a:rPr>
              <a:t>“Riforma del sistema nazionale  di istruzione e formazione  e delega per il riordino delle disposizioni  legislative vigenti” </a:t>
            </a:r>
          </a:p>
        </p:txBody>
      </p:sp>
      <p:sp>
        <p:nvSpPr>
          <p:cNvPr id="16" name="CasellaDiTesto 15">
            <a:extLst>
              <a:ext uri="{FF2B5EF4-FFF2-40B4-BE49-F238E27FC236}">
                <a16:creationId xmlns:a16="http://schemas.microsoft.com/office/drawing/2014/main" id="{B68AA313-080A-9E07-D54F-D94314301159}"/>
              </a:ext>
            </a:extLst>
          </p:cNvPr>
          <p:cNvSpPr txBox="1"/>
          <p:nvPr/>
        </p:nvSpPr>
        <p:spPr>
          <a:xfrm>
            <a:off x="247890" y="3322303"/>
            <a:ext cx="4267549" cy="1200329"/>
          </a:xfrm>
          <a:prstGeom prst="rect">
            <a:avLst/>
          </a:prstGeom>
          <a:noFill/>
        </p:spPr>
        <p:txBody>
          <a:bodyPr wrap="square">
            <a:spAutoFit/>
          </a:bodyPr>
          <a:lstStyle/>
          <a:p>
            <a:r>
              <a:rPr lang="it-IT" dirty="0">
                <a:latin typeface="Times New Roman" panose="02020603050405020304" pitchFamily="18" charset="0"/>
                <a:cs typeface="Times New Roman" panose="02020603050405020304" pitchFamily="18" charset="0"/>
              </a:rPr>
              <a:t>D.Lgs.59/2017 «Riordino, adeguamento e semplificazione del sistema di formazione iniziale e di accesso nei ruoli di docente nella scuola secondaria», art. 13;</a:t>
            </a:r>
          </a:p>
        </p:txBody>
      </p:sp>
      <p:sp>
        <p:nvSpPr>
          <p:cNvPr id="18" name="CasellaDiTesto 17">
            <a:extLst>
              <a:ext uri="{FF2B5EF4-FFF2-40B4-BE49-F238E27FC236}">
                <a16:creationId xmlns:a16="http://schemas.microsoft.com/office/drawing/2014/main" id="{1E8F1252-CB7F-25D0-D5A7-E48216C9818B}"/>
              </a:ext>
            </a:extLst>
          </p:cNvPr>
          <p:cNvSpPr txBox="1"/>
          <p:nvPr/>
        </p:nvSpPr>
        <p:spPr>
          <a:xfrm>
            <a:off x="5451051" y="3170793"/>
            <a:ext cx="6094428" cy="1477328"/>
          </a:xfrm>
          <a:prstGeom prst="rect">
            <a:avLst/>
          </a:prstGeom>
          <a:noFill/>
        </p:spPr>
        <p:txBody>
          <a:bodyPr wrap="square">
            <a:spAutoFit/>
          </a:bodyPr>
          <a:lstStyle/>
          <a:p>
            <a:r>
              <a:rPr lang="it-IT" sz="1800" b="0" i="0" u="none" strike="noStrike" baseline="0" dirty="0">
                <a:latin typeface="Times New Roman" panose="02020603050405020304" pitchFamily="18" charset="0"/>
                <a:cs typeface="Times New Roman" panose="02020603050405020304" pitchFamily="18" charset="0"/>
              </a:rPr>
              <a:t>DL n. 36/2022, convertito in legge n. 79/2022, art. 44, c. 1, lettera g): introduce nella procedura di valutazione finale del docente in anno di prova lo svolgimento di un test finale, contestualmente al colloquio, dinnanzi al Comitato per la valutazione dei docenti;</a:t>
            </a:r>
          </a:p>
        </p:txBody>
      </p:sp>
      <p:sp>
        <p:nvSpPr>
          <p:cNvPr id="20" name="CasellaDiTesto 19">
            <a:extLst>
              <a:ext uri="{FF2B5EF4-FFF2-40B4-BE49-F238E27FC236}">
                <a16:creationId xmlns:a16="http://schemas.microsoft.com/office/drawing/2014/main" id="{9D110955-7427-F496-CF05-8489329CA876}"/>
              </a:ext>
            </a:extLst>
          </p:cNvPr>
          <p:cNvSpPr txBox="1"/>
          <p:nvPr/>
        </p:nvSpPr>
        <p:spPr>
          <a:xfrm>
            <a:off x="399069" y="4842466"/>
            <a:ext cx="11026218" cy="1107996"/>
          </a:xfrm>
          <a:prstGeom prst="rect">
            <a:avLst/>
          </a:prstGeom>
          <a:noFill/>
          <a:ln>
            <a:solidFill>
              <a:srgbClr val="00B050"/>
            </a:solidFill>
          </a:ln>
        </p:spPr>
        <p:txBody>
          <a:bodyPr wrap="square">
            <a:spAutoFit/>
          </a:bodyPr>
          <a:lstStyle/>
          <a:p>
            <a:pPr algn="just"/>
            <a:r>
              <a:rPr lang="it-IT" sz="2200" b="0" i="0" u="none" strike="noStrike" baseline="0" dirty="0">
                <a:solidFill>
                  <a:srgbClr val="0070C0"/>
                </a:solidFill>
                <a:latin typeface="Times New Roman" panose="02020603050405020304" pitchFamily="18" charset="0"/>
                <a:cs typeface="Times New Roman" panose="02020603050405020304" pitchFamily="18" charset="0"/>
              </a:rPr>
              <a:t>D.M. n. 226 del 16 agosto 2022 «Disposizioni concernenti il percorso di formazione e di prova del personale docente ed educativo, nonché la disciplina delle modalità di svolgimento del test finale e definizione dei criteri per la valutazione del personale in periodo di prova».</a:t>
            </a:r>
          </a:p>
        </p:txBody>
      </p:sp>
      <p:pic>
        <p:nvPicPr>
          <p:cNvPr id="21" name="Immagine 20">
            <a:extLst>
              <a:ext uri="{FF2B5EF4-FFF2-40B4-BE49-F238E27FC236}">
                <a16:creationId xmlns:a16="http://schemas.microsoft.com/office/drawing/2014/main" id="{29ECB673-28D1-4B58-6B4B-F667E6B8ED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6866" y="264813"/>
            <a:ext cx="1276065" cy="1158635"/>
          </a:xfrm>
          <a:prstGeom prst="rect">
            <a:avLst/>
          </a:prstGeom>
        </p:spPr>
      </p:pic>
      <p:sp>
        <p:nvSpPr>
          <p:cNvPr id="22" name="Segnaposto piè di pagina 4">
            <a:extLst>
              <a:ext uri="{FF2B5EF4-FFF2-40B4-BE49-F238E27FC236}">
                <a16:creationId xmlns:a16="http://schemas.microsoft.com/office/drawing/2014/main" id="{CD28AE3D-EC9C-B881-C79E-31990B7D8E84}"/>
              </a:ext>
            </a:extLst>
          </p:cNvPr>
          <p:cNvSpPr>
            <a:spLocks noGrp="1"/>
          </p:cNvSpPr>
          <p:nvPr>
            <p:ph type="ftr" sz="quarter" idx="11"/>
          </p:nvPr>
        </p:nvSpPr>
        <p:spPr>
          <a:xfrm>
            <a:off x="1751681" y="6396408"/>
            <a:ext cx="8573847" cy="357923"/>
          </a:xfrm>
        </p:spPr>
        <p:txBody>
          <a:bodyPr/>
          <a:lstStyle/>
          <a:p>
            <a:r>
              <a:rPr lang="it-IT" sz="1600" b="1" dirty="0">
                <a:solidFill>
                  <a:schemeClr val="bg1"/>
                </a:solidFill>
                <a:latin typeface="Baskerville Old Face" panose="02020602080505020303" pitchFamily="18" charset="0"/>
              </a:rPr>
              <a:t>Gemma </a:t>
            </a:r>
            <a:r>
              <a:rPr lang="it-IT" sz="1600" b="1" dirty="0" err="1">
                <a:solidFill>
                  <a:schemeClr val="bg1"/>
                </a:solidFill>
                <a:latin typeface="Baskerville Old Face" panose="02020602080505020303" pitchFamily="18" charset="0"/>
              </a:rPr>
              <a:t>Faraco</a:t>
            </a:r>
            <a:r>
              <a:rPr lang="it-IT" sz="1600" b="1" dirty="0">
                <a:solidFill>
                  <a:schemeClr val="bg1"/>
                </a:solidFill>
                <a:latin typeface="Baskerville Old Face" panose="02020602080505020303" pitchFamily="18" charset="0"/>
              </a:rPr>
              <a:t> - Dirigente Scolastico Scuola Polo Ambito 4 CS - 0006 CAL</a:t>
            </a:r>
            <a:endParaRPr lang="en-US" sz="1600" b="1" dirty="0">
              <a:solidFill>
                <a:schemeClr val="bg1"/>
              </a:solidFill>
              <a:latin typeface="Baskerville Old Face" panose="02020602080505020303" pitchFamily="18" charset="0"/>
            </a:endParaRPr>
          </a:p>
        </p:txBody>
      </p:sp>
    </p:spTree>
    <p:extLst>
      <p:ext uri="{BB962C8B-B14F-4D97-AF65-F5344CB8AC3E}">
        <p14:creationId xmlns:p14="http://schemas.microsoft.com/office/powerpoint/2010/main" val="3007138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20575579-6DF1-4EE6-B1FA-9111C8AA1151}"/>
              </a:ext>
            </a:extLst>
          </p:cNvPr>
          <p:cNvSpPr>
            <a:spLocks noGrp="1"/>
          </p:cNvSpPr>
          <p:nvPr>
            <p:ph type="sldNum" sz="quarter" idx="12"/>
          </p:nvPr>
        </p:nvSpPr>
        <p:spPr/>
        <p:txBody>
          <a:bodyPr/>
          <a:lstStyle/>
          <a:p>
            <a:fld id="{6D22F896-40B5-4ADD-8801-0D06FADFA095}" type="slidenum">
              <a:rPr lang="en-US" smtClean="0"/>
              <a:t>5</a:t>
            </a:fld>
            <a:endParaRPr lang="en-US" dirty="0"/>
          </a:p>
        </p:txBody>
      </p:sp>
      <p:sp>
        <p:nvSpPr>
          <p:cNvPr id="4" name="Titolo 1">
            <a:extLst>
              <a:ext uri="{FF2B5EF4-FFF2-40B4-BE49-F238E27FC236}">
                <a16:creationId xmlns:a16="http://schemas.microsoft.com/office/drawing/2014/main" id="{5555BE00-BD14-43DF-8A05-3C14779D3AB7}"/>
              </a:ext>
            </a:extLst>
          </p:cNvPr>
          <p:cNvSpPr txBox="1">
            <a:spLocks/>
          </p:cNvSpPr>
          <p:nvPr/>
        </p:nvSpPr>
        <p:spPr>
          <a:xfrm>
            <a:off x="886265" y="1798880"/>
            <a:ext cx="10058400"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it-IT" altLang="it-IT" sz="3200" dirty="0">
                <a:solidFill>
                  <a:srgbClr val="FF0000"/>
                </a:solidFill>
                <a:latin typeface="Times New Roman" panose="02020603050405020304" pitchFamily="18" charset="0"/>
                <a:cs typeface="Times New Roman" panose="02020603050405020304" pitchFamily="18" charset="0"/>
              </a:rPr>
              <a:t>D.M. 226 del 16 Agosto 2022</a:t>
            </a:r>
            <a:endParaRPr lang="it-IT" sz="3200" dirty="0"/>
          </a:p>
        </p:txBody>
      </p:sp>
      <p:sp>
        <p:nvSpPr>
          <p:cNvPr id="5" name="CasellaDiTesto 4">
            <a:extLst>
              <a:ext uri="{FF2B5EF4-FFF2-40B4-BE49-F238E27FC236}">
                <a16:creationId xmlns:a16="http://schemas.microsoft.com/office/drawing/2014/main" id="{AC43329C-B04D-482A-8DCF-0A3213D8B83B}"/>
              </a:ext>
            </a:extLst>
          </p:cNvPr>
          <p:cNvSpPr txBox="1"/>
          <p:nvPr/>
        </p:nvSpPr>
        <p:spPr>
          <a:xfrm>
            <a:off x="954272" y="2298079"/>
            <a:ext cx="10058400" cy="1938992"/>
          </a:xfrm>
          <a:prstGeom prst="rect">
            <a:avLst/>
          </a:prstGeom>
          <a:noFill/>
        </p:spPr>
        <p:txBody>
          <a:bodyPr wrap="square">
            <a:spAutoFit/>
          </a:bodyPr>
          <a:lstStyle/>
          <a:p>
            <a:pPr algn="just"/>
            <a:r>
              <a:rPr lang="it-IT" sz="2000" b="0" i="0" u="none" strike="noStrike" baseline="0" dirty="0">
                <a:solidFill>
                  <a:srgbClr val="000000"/>
                </a:solidFill>
                <a:latin typeface="Times New Roman" panose="02020603050405020304" pitchFamily="18" charset="0"/>
              </a:rPr>
              <a:t> </a:t>
            </a:r>
            <a:r>
              <a:rPr lang="it-IT" sz="2000" b="0" i="1" u="none" strike="noStrike" baseline="0" dirty="0">
                <a:solidFill>
                  <a:srgbClr val="000000"/>
                </a:solidFill>
                <a:latin typeface="Times New Roman" panose="02020603050405020304" pitchFamily="18" charset="0"/>
              </a:rPr>
              <a:t>Disposizioni concernenti il percorso di formazione e di prova del personale docente ed educativo, ai sensi dell’articolo 1, comma 118, della legge 13 luglio 2015, n. 107 e dell’articolo 13, comma 1 del decreto legislativo 13 aprile 2017, n. 59, nonché la disciplina delle modalità di svolgimento del test finale e definizione dei criteri per la valutazione del personale in periodo di prova, ai sensi dell’articolo 44, comma 1, lett. g), del decreto legge 30 aprile 2022, n. 36, convertito con modificazioni dalla L. 29 giugno 2022, n. 79 </a:t>
            </a:r>
            <a:endParaRPr lang="it-IT" altLang="it-IT" sz="2000" dirty="0">
              <a:solidFill>
                <a:schemeClr val="tx2"/>
              </a:solidFill>
              <a:latin typeface="Times New Roman" panose="02020603050405020304" pitchFamily="18" charset="0"/>
              <a:cs typeface="Times New Roman" panose="02020603050405020304" pitchFamily="18" charset="0"/>
            </a:endParaRPr>
          </a:p>
        </p:txBody>
      </p:sp>
      <p:pic>
        <p:nvPicPr>
          <p:cNvPr id="6" name="Immagine 5">
            <a:extLst>
              <a:ext uri="{FF2B5EF4-FFF2-40B4-BE49-F238E27FC236}">
                <a16:creationId xmlns:a16="http://schemas.microsoft.com/office/drawing/2014/main" id="{2A250257-B8AC-465D-82DD-78C8AEA880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327" y="334506"/>
            <a:ext cx="1106995" cy="1005124"/>
          </a:xfrm>
          <a:prstGeom prst="rect">
            <a:avLst/>
          </a:prstGeom>
        </p:spPr>
      </p:pic>
      <p:sp>
        <p:nvSpPr>
          <p:cNvPr id="7" name="Segnaposto piè di pagina 4">
            <a:extLst>
              <a:ext uri="{FF2B5EF4-FFF2-40B4-BE49-F238E27FC236}">
                <a16:creationId xmlns:a16="http://schemas.microsoft.com/office/drawing/2014/main" id="{E3B56DC1-6248-4CB9-8D2D-1B8CCDA6B835}"/>
              </a:ext>
            </a:extLst>
          </p:cNvPr>
          <p:cNvSpPr txBox="1">
            <a:spLocks/>
          </p:cNvSpPr>
          <p:nvPr/>
        </p:nvSpPr>
        <p:spPr>
          <a:xfrm>
            <a:off x="1809076" y="6459785"/>
            <a:ext cx="8573847" cy="357923"/>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it-IT" sz="1600" b="1" dirty="0">
                <a:solidFill>
                  <a:schemeClr val="bg1"/>
                </a:solidFill>
                <a:latin typeface="Baskerville Old Face" panose="02020602080505020303" pitchFamily="18" charset="0"/>
              </a:rPr>
              <a:t>Gemma </a:t>
            </a:r>
            <a:r>
              <a:rPr lang="it-IT" sz="1600" b="1" dirty="0" err="1">
                <a:solidFill>
                  <a:schemeClr val="bg1"/>
                </a:solidFill>
                <a:latin typeface="Baskerville Old Face" panose="02020602080505020303" pitchFamily="18" charset="0"/>
              </a:rPr>
              <a:t>Faraco</a:t>
            </a:r>
            <a:r>
              <a:rPr lang="it-IT" sz="1600" b="1" dirty="0">
                <a:solidFill>
                  <a:schemeClr val="bg1"/>
                </a:solidFill>
                <a:latin typeface="Baskerville Old Face" panose="02020602080505020303" pitchFamily="18" charset="0"/>
              </a:rPr>
              <a:t> - Dirigente Scolastico Scuola Polo Ambito 4 CS - 0006 CAL</a:t>
            </a:r>
            <a:endParaRPr lang="en-US" sz="1600" b="1" dirty="0">
              <a:solidFill>
                <a:schemeClr val="bg1"/>
              </a:solidFill>
              <a:latin typeface="Baskerville Old Face" panose="02020602080505020303" pitchFamily="18" charset="0"/>
            </a:endParaRPr>
          </a:p>
        </p:txBody>
      </p:sp>
      <p:sp>
        <p:nvSpPr>
          <p:cNvPr id="8" name="Titolo 1">
            <a:extLst>
              <a:ext uri="{FF2B5EF4-FFF2-40B4-BE49-F238E27FC236}">
                <a16:creationId xmlns:a16="http://schemas.microsoft.com/office/drawing/2014/main" id="{5555BE00-BD14-43DF-8A05-3C14779D3AB7}"/>
              </a:ext>
            </a:extLst>
          </p:cNvPr>
          <p:cNvSpPr txBox="1">
            <a:spLocks/>
          </p:cNvSpPr>
          <p:nvPr/>
        </p:nvSpPr>
        <p:spPr>
          <a:xfrm>
            <a:off x="1066799" y="571981"/>
            <a:ext cx="10058400" cy="767649"/>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it-IT" altLang="it-IT" sz="4000" dirty="0">
                <a:solidFill>
                  <a:srgbClr val="0070C0"/>
                </a:solidFill>
                <a:latin typeface="Times New Roman" panose="02020603050405020304" pitchFamily="18" charset="0"/>
                <a:cs typeface="Times New Roman" panose="02020603050405020304" pitchFamily="18" charset="0"/>
              </a:rPr>
              <a:t>Disposizioni attuative ed esplicative</a:t>
            </a:r>
            <a:endParaRPr lang="it-IT" sz="4000" dirty="0">
              <a:solidFill>
                <a:srgbClr val="0070C0"/>
              </a:solidFill>
            </a:endParaRPr>
          </a:p>
        </p:txBody>
      </p:sp>
    </p:spTree>
    <p:extLst>
      <p:ext uri="{BB962C8B-B14F-4D97-AF65-F5344CB8AC3E}">
        <p14:creationId xmlns:p14="http://schemas.microsoft.com/office/powerpoint/2010/main" val="3050311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CFE93D3F-1CD9-1274-F2E8-42F73EAC95E0}"/>
              </a:ext>
            </a:extLst>
          </p:cNvPr>
          <p:cNvSpPr>
            <a:spLocks noGrp="1"/>
          </p:cNvSpPr>
          <p:nvPr>
            <p:ph type="sldNum" sz="quarter" idx="12"/>
          </p:nvPr>
        </p:nvSpPr>
        <p:spPr/>
        <p:txBody>
          <a:bodyPr/>
          <a:lstStyle/>
          <a:p>
            <a:fld id="{6D22F896-40B5-4ADD-8801-0D06FADFA095}" type="slidenum">
              <a:rPr lang="en-US" smtClean="0"/>
              <a:t>6</a:t>
            </a:fld>
            <a:endParaRPr lang="en-US" dirty="0"/>
          </a:p>
        </p:txBody>
      </p:sp>
      <p:pic>
        <p:nvPicPr>
          <p:cNvPr id="5" name="Immagine 4">
            <a:extLst>
              <a:ext uri="{FF2B5EF4-FFF2-40B4-BE49-F238E27FC236}">
                <a16:creationId xmlns:a16="http://schemas.microsoft.com/office/drawing/2014/main" id="{17D3D49A-C2F2-9792-FC32-DFDBF834E063}"/>
              </a:ext>
            </a:extLst>
          </p:cNvPr>
          <p:cNvPicPr>
            <a:picLocks noChangeAspect="1"/>
          </p:cNvPicPr>
          <p:nvPr/>
        </p:nvPicPr>
        <p:blipFill>
          <a:blip r:embed="rId2"/>
          <a:stretch>
            <a:fillRect/>
          </a:stretch>
        </p:blipFill>
        <p:spPr>
          <a:xfrm>
            <a:off x="104758" y="0"/>
            <a:ext cx="5876164" cy="3197014"/>
          </a:xfrm>
          <a:prstGeom prst="rect">
            <a:avLst/>
          </a:prstGeom>
        </p:spPr>
      </p:pic>
      <p:pic>
        <p:nvPicPr>
          <p:cNvPr id="7" name="Immagine 6">
            <a:extLst>
              <a:ext uri="{FF2B5EF4-FFF2-40B4-BE49-F238E27FC236}">
                <a16:creationId xmlns:a16="http://schemas.microsoft.com/office/drawing/2014/main" id="{E76D7542-8E8F-5A8B-BDED-01F39D7E76C3}"/>
              </a:ext>
            </a:extLst>
          </p:cNvPr>
          <p:cNvPicPr>
            <a:picLocks noChangeAspect="1"/>
          </p:cNvPicPr>
          <p:nvPr/>
        </p:nvPicPr>
        <p:blipFill>
          <a:blip r:embed="rId3"/>
          <a:stretch>
            <a:fillRect/>
          </a:stretch>
        </p:blipFill>
        <p:spPr>
          <a:xfrm>
            <a:off x="6295342" y="544247"/>
            <a:ext cx="4822804" cy="507160"/>
          </a:xfrm>
          <a:prstGeom prst="rect">
            <a:avLst/>
          </a:prstGeom>
        </p:spPr>
      </p:pic>
      <p:sp>
        <p:nvSpPr>
          <p:cNvPr id="8" name="CasellaDiTesto 7">
            <a:extLst>
              <a:ext uri="{FF2B5EF4-FFF2-40B4-BE49-F238E27FC236}">
                <a16:creationId xmlns:a16="http://schemas.microsoft.com/office/drawing/2014/main" id="{A239B814-F624-0A15-A728-968ED9C6BA24}"/>
              </a:ext>
            </a:extLst>
          </p:cNvPr>
          <p:cNvSpPr txBox="1"/>
          <p:nvPr/>
        </p:nvSpPr>
        <p:spPr>
          <a:xfrm>
            <a:off x="6295342" y="1579048"/>
            <a:ext cx="3685592" cy="646331"/>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180 giorni di servizio di cui 120 di attività didattica</a:t>
            </a:r>
          </a:p>
        </p:txBody>
      </p:sp>
      <p:pic>
        <p:nvPicPr>
          <p:cNvPr id="12" name="Immagine 11">
            <a:extLst>
              <a:ext uri="{FF2B5EF4-FFF2-40B4-BE49-F238E27FC236}">
                <a16:creationId xmlns:a16="http://schemas.microsoft.com/office/drawing/2014/main" id="{2D390771-2423-6F95-507A-50BA9E252FA2}"/>
              </a:ext>
            </a:extLst>
          </p:cNvPr>
          <p:cNvPicPr>
            <a:picLocks noChangeAspect="1"/>
          </p:cNvPicPr>
          <p:nvPr/>
        </p:nvPicPr>
        <p:blipFill>
          <a:blip r:embed="rId4"/>
          <a:stretch>
            <a:fillRect/>
          </a:stretch>
        </p:blipFill>
        <p:spPr>
          <a:xfrm>
            <a:off x="1897945" y="3642326"/>
            <a:ext cx="4244708" cy="1943268"/>
          </a:xfrm>
          <a:prstGeom prst="rect">
            <a:avLst/>
          </a:prstGeom>
        </p:spPr>
      </p:pic>
      <p:sp>
        <p:nvSpPr>
          <p:cNvPr id="13" name="Freccia in giù 12">
            <a:extLst>
              <a:ext uri="{FF2B5EF4-FFF2-40B4-BE49-F238E27FC236}">
                <a16:creationId xmlns:a16="http://schemas.microsoft.com/office/drawing/2014/main" id="{2FA9C567-67F6-91A1-6D3D-B83CB0C90BB6}"/>
              </a:ext>
            </a:extLst>
          </p:cNvPr>
          <p:cNvSpPr/>
          <p:nvPr/>
        </p:nvSpPr>
        <p:spPr>
          <a:xfrm>
            <a:off x="7567127" y="1057967"/>
            <a:ext cx="177281" cy="5071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6" name="Connettore a gomito 15">
            <a:extLst>
              <a:ext uri="{FF2B5EF4-FFF2-40B4-BE49-F238E27FC236}">
                <a16:creationId xmlns:a16="http://schemas.microsoft.com/office/drawing/2014/main" id="{8546685C-0D57-D841-B1BF-344CEA468BA2}"/>
              </a:ext>
            </a:extLst>
          </p:cNvPr>
          <p:cNvCxnSpPr>
            <a:cxnSpLocks/>
          </p:cNvCxnSpPr>
          <p:nvPr/>
        </p:nvCxnSpPr>
        <p:spPr>
          <a:xfrm rot="10800000" flipV="1">
            <a:off x="5150499" y="2225378"/>
            <a:ext cx="1931439" cy="1203621"/>
          </a:xfrm>
          <a:prstGeom prst="bentConnector3">
            <a:avLst/>
          </a:prstGeom>
        </p:spPr>
        <p:style>
          <a:lnRef idx="1">
            <a:schemeClr val="accent2"/>
          </a:lnRef>
          <a:fillRef idx="0">
            <a:schemeClr val="accent2"/>
          </a:fillRef>
          <a:effectRef idx="0">
            <a:schemeClr val="accent2"/>
          </a:effectRef>
          <a:fontRef idx="minor">
            <a:schemeClr val="tx1"/>
          </a:fontRef>
        </p:style>
      </p:cxnSp>
      <p:pic>
        <p:nvPicPr>
          <p:cNvPr id="18" name="Immagine 17">
            <a:extLst>
              <a:ext uri="{FF2B5EF4-FFF2-40B4-BE49-F238E27FC236}">
                <a16:creationId xmlns:a16="http://schemas.microsoft.com/office/drawing/2014/main" id="{6939E69E-69BE-1060-DAAA-894E85712649}"/>
              </a:ext>
            </a:extLst>
          </p:cNvPr>
          <p:cNvPicPr>
            <a:picLocks noChangeAspect="1"/>
          </p:cNvPicPr>
          <p:nvPr/>
        </p:nvPicPr>
        <p:blipFill>
          <a:blip r:embed="rId5"/>
          <a:stretch>
            <a:fillRect/>
          </a:stretch>
        </p:blipFill>
        <p:spPr>
          <a:xfrm>
            <a:off x="6189306" y="3642326"/>
            <a:ext cx="6108093" cy="1198466"/>
          </a:xfrm>
          <a:prstGeom prst="rect">
            <a:avLst/>
          </a:prstGeom>
        </p:spPr>
      </p:pic>
      <p:sp>
        <p:nvSpPr>
          <p:cNvPr id="22" name="Segnaposto piè di pagina 4">
            <a:extLst>
              <a:ext uri="{FF2B5EF4-FFF2-40B4-BE49-F238E27FC236}">
                <a16:creationId xmlns:a16="http://schemas.microsoft.com/office/drawing/2014/main" id="{2092AFD3-0A4C-AA31-C4DE-8565B831BFE5}"/>
              </a:ext>
            </a:extLst>
          </p:cNvPr>
          <p:cNvSpPr>
            <a:spLocks noGrp="1"/>
          </p:cNvSpPr>
          <p:nvPr>
            <p:ph type="ftr" sz="quarter" idx="11"/>
          </p:nvPr>
        </p:nvSpPr>
        <p:spPr>
          <a:xfrm>
            <a:off x="1751681" y="6396408"/>
            <a:ext cx="8573847" cy="357923"/>
          </a:xfrm>
        </p:spPr>
        <p:txBody>
          <a:bodyPr/>
          <a:lstStyle/>
          <a:p>
            <a:r>
              <a:rPr lang="it-IT" sz="1600" b="1" dirty="0">
                <a:solidFill>
                  <a:schemeClr val="bg1"/>
                </a:solidFill>
                <a:latin typeface="Baskerville Old Face" panose="02020602080505020303" pitchFamily="18" charset="0"/>
              </a:rPr>
              <a:t>Gemma </a:t>
            </a:r>
            <a:r>
              <a:rPr lang="it-IT" sz="1600" b="1" dirty="0" err="1">
                <a:solidFill>
                  <a:schemeClr val="bg1"/>
                </a:solidFill>
                <a:latin typeface="Baskerville Old Face" panose="02020602080505020303" pitchFamily="18" charset="0"/>
              </a:rPr>
              <a:t>Faraco</a:t>
            </a:r>
            <a:r>
              <a:rPr lang="it-IT" sz="1600" b="1" dirty="0">
                <a:solidFill>
                  <a:schemeClr val="bg1"/>
                </a:solidFill>
                <a:latin typeface="Baskerville Old Face" panose="02020602080505020303" pitchFamily="18" charset="0"/>
              </a:rPr>
              <a:t> - Dirigente Scolastico Scuola Polo Ambito 4 CS - 0006 CAL</a:t>
            </a:r>
            <a:endParaRPr lang="en-US" sz="1600" b="1" dirty="0">
              <a:solidFill>
                <a:schemeClr val="bg1"/>
              </a:solidFill>
              <a:latin typeface="Baskerville Old Face" panose="02020602080505020303" pitchFamily="18" charset="0"/>
            </a:endParaRPr>
          </a:p>
        </p:txBody>
      </p:sp>
      <p:pic>
        <p:nvPicPr>
          <p:cNvPr id="2" name="Immagine 1">
            <a:extLst>
              <a:ext uri="{FF2B5EF4-FFF2-40B4-BE49-F238E27FC236}">
                <a16:creationId xmlns:a16="http://schemas.microsoft.com/office/drawing/2014/main" id="{9ACC618B-2605-C7AE-FF72-E0A13AB47384}"/>
              </a:ext>
            </a:extLst>
          </p:cNvPr>
          <p:cNvPicPr>
            <a:picLocks noChangeAspect="1"/>
          </p:cNvPicPr>
          <p:nvPr/>
        </p:nvPicPr>
        <p:blipFill>
          <a:blip r:embed="rId6"/>
          <a:stretch>
            <a:fillRect/>
          </a:stretch>
        </p:blipFill>
        <p:spPr>
          <a:xfrm>
            <a:off x="11163007" y="159582"/>
            <a:ext cx="771818" cy="728939"/>
          </a:xfrm>
          <a:prstGeom prst="rect">
            <a:avLst/>
          </a:prstGeom>
        </p:spPr>
      </p:pic>
    </p:spTree>
    <p:extLst>
      <p:ext uri="{BB962C8B-B14F-4D97-AF65-F5344CB8AC3E}">
        <p14:creationId xmlns:p14="http://schemas.microsoft.com/office/powerpoint/2010/main" val="1107502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4494126D-964A-586D-2765-A7DF97C3F417}"/>
              </a:ext>
            </a:extLst>
          </p:cNvPr>
          <p:cNvSpPr>
            <a:spLocks noGrp="1"/>
          </p:cNvSpPr>
          <p:nvPr>
            <p:ph type="sldNum" sz="quarter" idx="12"/>
          </p:nvPr>
        </p:nvSpPr>
        <p:spPr/>
        <p:txBody>
          <a:bodyPr/>
          <a:lstStyle/>
          <a:p>
            <a:fld id="{6D22F896-40B5-4ADD-8801-0D06FADFA095}" type="slidenum">
              <a:rPr lang="en-US" smtClean="0"/>
              <a:t>7</a:t>
            </a:fld>
            <a:endParaRPr lang="en-US" dirty="0"/>
          </a:p>
        </p:txBody>
      </p:sp>
      <p:pic>
        <p:nvPicPr>
          <p:cNvPr id="5" name="Immagine 4">
            <a:extLst>
              <a:ext uri="{FF2B5EF4-FFF2-40B4-BE49-F238E27FC236}">
                <a16:creationId xmlns:a16="http://schemas.microsoft.com/office/drawing/2014/main" id="{64B8DB50-B344-E9FA-D8A2-0FD0EF3742FF}"/>
              </a:ext>
            </a:extLst>
          </p:cNvPr>
          <p:cNvPicPr>
            <a:picLocks noChangeAspect="1"/>
          </p:cNvPicPr>
          <p:nvPr/>
        </p:nvPicPr>
        <p:blipFill>
          <a:blip r:embed="rId2"/>
          <a:stretch>
            <a:fillRect/>
          </a:stretch>
        </p:blipFill>
        <p:spPr>
          <a:xfrm>
            <a:off x="237003" y="191710"/>
            <a:ext cx="7074003" cy="3661694"/>
          </a:xfrm>
          <a:prstGeom prst="rect">
            <a:avLst/>
          </a:prstGeom>
        </p:spPr>
      </p:pic>
      <p:sp>
        <p:nvSpPr>
          <p:cNvPr id="8" name="CasellaDiTesto 7">
            <a:extLst>
              <a:ext uri="{FF2B5EF4-FFF2-40B4-BE49-F238E27FC236}">
                <a16:creationId xmlns:a16="http://schemas.microsoft.com/office/drawing/2014/main" id="{82156F57-E2D7-EA42-FDCD-56AF0FDEE74F}"/>
              </a:ext>
            </a:extLst>
          </p:cNvPr>
          <p:cNvSpPr txBox="1"/>
          <p:nvPr/>
        </p:nvSpPr>
        <p:spPr>
          <a:xfrm>
            <a:off x="8001678" y="197799"/>
            <a:ext cx="3797560" cy="1938992"/>
          </a:xfrm>
          <a:prstGeom prst="rect">
            <a:avLst/>
          </a:prstGeom>
          <a:solidFill>
            <a:srgbClr val="CCFF99"/>
          </a:solidFill>
        </p:spPr>
        <p:txBody>
          <a:bodyPr wrap="square" rtlCol="0">
            <a:spAutoFit/>
          </a:bodyPr>
          <a:lstStyle/>
          <a:p>
            <a:pPr algn="ctr"/>
            <a:r>
              <a:rPr lang="it-IT" sz="4000" dirty="0">
                <a:latin typeface="Times New Roman" panose="02020603050405020304" pitchFamily="18" charset="0"/>
                <a:cs typeface="Times New Roman" panose="02020603050405020304" pitchFamily="18" charset="0"/>
              </a:rPr>
              <a:t>VERIFICA </a:t>
            </a:r>
          </a:p>
          <a:p>
            <a:pPr algn="ctr"/>
            <a:r>
              <a:rPr lang="it-IT" sz="4000" dirty="0">
                <a:latin typeface="Times New Roman" panose="02020603050405020304" pitchFamily="18" charset="0"/>
                <a:cs typeface="Times New Roman" panose="02020603050405020304" pitchFamily="18" charset="0"/>
              </a:rPr>
              <a:t>E VALUTAZIONE</a:t>
            </a:r>
          </a:p>
        </p:txBody>
      </p:sp>
      <p:pic>
        <p:nvPicPr>
          <p:cNvPr id="11" name="Immagine 10">
            <a:extLst>
              <a:ext uri="{FF2B5EF4-FFF2-40B4-BE49-F238E27FC236}">
                <a16:creationId xmlns:a16="http://schemas.microsoft.com/office/drawing/2014/main" id="{8D7904D7-B145-1666-65DD-2A004A8A42F3}"/>
              </a:ext>
            </a:extLst>
          </p:cNvPr>
          <p:cNvPicPr>
            <a:picLocks noChangeAspect="1"/>
          </p:cNvPicPr>
          <p:nvPr/>
        </p:nvPicPr>
        <p:blipFill>
          <a:blip r:embed="rId3"/>
          <a:stretch>
            <a:fillRect/>
          </a:stretch>
        </p:blipFill>
        <p:spPr>
          <a:xfrm>
            <a:off x="6718917" y="3157996"/>
            <a:ext cx="5473083" cy="2421083"/>
          </a:xfrm>
          <a:prstGeom prst="rect">
            <a:avLst/>
          </a:prstGeom>
        </p:spPr>
      </p:pic>
      <p:pic>
        <p:nvPicPr>
          <p:cNvPr id="7" name="Immagine 6">
            <a:extLst>
              <a:ext uri="{FF2B5EF4-FFF2-40B4-BE49-F238E27FC236}">
                <a16:creationId xmlns:a16="http://schemas.microsoft.com/office/drawing/2014/main" id="{615ACE48-A6FC-BC65-5A29-1E23779BA11C}"/>
              </a:ext>
            </a:extLst>
          </p:cNvPr>
          <p:cNvPicPr>
            <a:picLocks noChangeAspect="1"/>
          </p:cNvPicPr>
          <p:nvPr/>
        </p:nvPicPr>
        <p:blipFill>
          <a:blip r:embed="rId4"/>
          <a:stretch>
            <a:fillRect/>
          </a:stretch>
        </p:blipFill>
        <p:spPr>
          <a:xfrm>
            <a:off x="597251" y="4064029"/>
            <a:ext cx="6713755" cy="2283495"/>
          </a:xfrm>
          <a:prstGeom prst="rect">
            <a:avLst/>
          </a:prstGeom>
        </p:spPr>
      </p:pic>
      <p:sp>
        <p:nvSpPr>
          <p:cNvPr id="9" name="Segnaposto piè di pagina 4">
            <a:extLst>
              <a:ext uri="{FF2B5EF4-FFF2-40B4-BE49-F238E27FC236}">
                <a16:creationId xmlns:a16="http://schemas.microsoft.com/office/drawing/2014/main" id="{19B6D693-1E6A-EF14-41A6-C8D25AA155B8}"/>
              </a:ext>
            </a:extLst>
          </p:cNvPr>
          <p:cNvSpPr>
            <a:spLocks noGrp="1"/>
          </p:cNvSpPr>
          <p:nvPr>
            <p:ph type="ftr" sz="quarter" idx="11"/>
          </p:nvPr>
        </p:nvSpPr>
        <p:spPr>
          <a:xfrm>
            <a:off x="1751681" y="6396408"/>
            <a:ext cx="8573847" cy="357923"/>
          </a:xfrm>
        </p:spPr>
        <p:txBody>
          <a:bodyPr/>
          <a:lstStyle/>
          <a:p>
            <a:r>
              <a:rPr lang="it-IT" sz="1600" b="1" dirty="0">
                <a:solidFill>
                  <a:schemeClr val="bg1"/>
                </a:solidFill>
                <a:latin typeface="Baskerville Old Face" panose="02020602080505020303" pitchFamily="18" charset="0"/>
              </a:rPr>
              <a:t>Gemma </a:t>
            </a:r>
            <a:r>
              <a:rPr lang="it-IT" sz="1600" b="1" dirty="0" err="1">
                <a:solidFill>
                  <a:schemeClr val="bg1"/>
                </a:solidFill>
                <a:latin typeface="Baskerville Old Face" panose="02020602080505020303" pitchFamily="18" charset="0"/>
              </a:rPr>
              <a:t>Faraco</a:t>
            </a:r>
            <a:r>
              <a:rPr lang="it-IT" sz="1600" b="1" dirty="0">
                <a:solidFill>
                  <a:schemeClr val="bg1"/>
                </a:solidFill>
                <a:latin typeface="Baskerville Old Face" panose="02020602080505020303" pitchFamily="18" charset="0"/>
              </a:rPr>
              <a:t> - Dirigente Scolastico Scuola Polo Ambito 4 CS - 0006 CAL</a:t>
            </a:r>
            <a:endParaRPr lang="en-US" sz="1600" b="1" dirty="0">
              <a:solidFill>
                <a:schemeClr val="bg1"/>
              </a:solidFill>
              <a:latin typeface="Baskerville Old Face" panose="02020602080505020303" pitchFamily="18" charset="0"/>
            </a:endParaRPr>
          </a:p>
        </p:txBody>
      </p:sp>
    </p:spTree>
    <p:extLst>
      <p:ext uri="{BB962C8B-B14F-4D97-AF65-F5344CB8AC3E}">
        <p14:creationId xmlns:p14="http://schemas.microsoft.com/office/powerpoint/2010/main" val="4282533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56A9E90A-4A92-91AF-3E44-4BF006F7C5C2}"/>
              </a:ext>
            </a:extLst>
          </p:cNvPr>
          <p:cNvSpPr>
            <a:spLocks noGrp="1"/>
          </p:cNvSpPr>
          <p:nvPr>
            <p:ph type="sldNum" sz="quarter" idx="12"/>
          </p:nvPr>
        </p:nvSpPr>
        <p:spPr/>
        <p:txBody>
          <a:bodyPr/>
          <a:lstStyle/>
          <a:p>
            <a:fld id="{6D22F896-40B5-4ADD-8801-0D06FADFA095}" type="slidenum">
              <a:rPr lang="en-US" smtClean="0"/>
              <a:t>8</a:t>
            </a:fld>
            <a:endParaRPr lang="en-US" dirty="0"/>
          </a:p>
        </p:txBody>
      </p:sp>
      <p:pic>
        <p:nvPicPr>
          <p:cNvPr id="11" name="Immagine 10">
            <a:extLst>
              <a:ext uri="{FF2B5EF4-FFF2-40B4-BE49-F238E27FC236}">
                <a16:creationId xmlns:a16="http://schemas.microsoft.com/office/drawing/2014/main" id="{8D2AF565-1B7A-2230-9491-6E07BE0573BE}"/>
              </a:ext>
            </a:extLst>
          </p:cNvPr>
          <p:cNvPicPr>
            <a:picLocks noChangeAspect="1"/>
          </p:cNvPicPr>
          <p:nvPr/>
        </p:nvPicPr>
        <p:blipFill>
          <a:blip r:embed="rId2"/>
          <a:stretch>
            <a:fillRect/>
          </a:stretch>
        </p:blipFill>
        <p:spPr>
          <a:xfrm>
            <a:off x="426039" y="4792783"/>
            <a:ext cx="9762540" cy="900093"/>
          </a:xfrm>
          <a:prstGeom prst="rect">
            <a:avLst/>
          </a:prstGeom>
        </p:spPr>
      </p:pic>
      <p:sp>
        <p:nvSpPr>
          <p:cNvPr id="12" name="CasellaDiTesto 11">
            <a:extLst>
              <a:ext uri="{FF2B5EF4-FFF2-40B4-BE49-F238E27FC236}">
                <a16:creationId xmlns:a16="http://schemas.microsoft.com/office/drawing/2014/main" id="{A06CB62F-7F75-EBA6-891A-B03C9F8F3840}"/>
              </a:ext>
            </a:extLst>
          </p:cNvPr>
          <p:cNvSpPr txBox="1"/>
          <p:nvPr/>
        </p:nvSpPr>
        <p:spPr>
          <a:xfrm>
            <a:off x="749069" y="1884693"/>
            <a:ext cx="3227896" cy="369332"/>
          </a:xfrm>
          <a:prstGeom prst="rect">
            <a:avLst/>
          </a:prstGeom>
          <a:noFill/>
        </p:spPr>
        <p:txBody>
          <a:bodyPr wrap="square">
            <a:spAutoFit/>
          </a:bodyPr>
          <a:lstStyle/>
          <a:p>
            <a:r>
              <a:rPr lang="it-IT" b="1" dirty="0">
                <a:solidFill>
                  <a:srgbClr val="0070C0"/>
                </a:solidFill>
                <a:latin typeface="Times New Roman" panose="02020603050405020304" pitchFamily="18" charset="0"/>
                <a:cs typeface="Times New Roman" panose="02020603050405020304" pitchFamily="18" charset="0"/>
              </a:rPr>
              <a:t>ORE COMPLESSIVE </a:t>
            </a:r>
          </a:p>
        </p:txBody>
      </p:sp>
      <p:cxnSp>
        <p:nvCxnSpPr>
          <p:cNvPr id="13" name="Connettore a gomito 12">
            <a:extLst>
              <a:ext uri="{FF2B5EF4-FFF2-40B4-BE49-F238E27FC236}">
                <a16:creationId xmlns:a16="http://schemas.microsoft.com/office/drawing/2014/main" id="{E2D4DFCF-7353-A60E-622C-8C722EE315C6}"/>
              </a:ext>
            </a:extLst>
          </p:cNvPr>
          <p:cNvCxnSpPr>
            <a:cxnSpLocks/>
          </p:cNvCxnSpPr>
          <p:nvPr/>
        </p:nvCxnSpPr>
        <p:spPr>
          <a:xfrm rot="16200000" flipH="1">
            <a:off x="2816687" y="2321807"/>
            <a:ext cx="701304" cy="565742"/>
          </a:xfrm>
          <a:prstGeom prst="bentConnector3">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0" name="Segnaposto piè di pagina 4">
            <a:extLst>
              <a:ext uri="{FF2B5EF4-FFF2-40B4-BE49-F238E27FC236}">
                <a16:creationId xmlns:a16="http://schemas.microsoft.com/office/drawing/2014/main" id="{E8EA15D3-169A-BBAD-1A3D-BF192E16ACA8}"/>
              </a:ext>
            </a:extLst>
          </p:cNvPr>
          <p:cNvSpPr>
            <a:spLocks noGrp="1"/>
          </p:cNvSpPr>
          <p:nvPr>
            <p:ph type="ftr" sz="quarter" idx="11"/>
          </p:nvPr>
        </p:nvSpPr>
        <p:spPr>
          <a:xfrm>
            <a:off x="1751681" y="6396408"/>
            <a:ext cx="8573847" cy="357923"/>
          </a:xfrm>
        </p:spPr>
        <p:txBody>
          <a:bodyPr/>
          <a:lstStyle/>
          <a:p>
            <a:r>
              <a:rPr lang="it-IT" sz="1600" b="1" dirty="0">
                <a:solidFill>
                  <a:schemeClr val="bg1"/>
                </a:solidFill>
                <a:latin typeface="Baskerville Old Face" panose="02020602080505020303" pitchFamily="18" charset="0"/>
              </a:rPr>
              <a:t>Gemma </a:t>
            </a:r>
            <a:r>
              <a:rPr lang="it-IT" sz="1600" b="1" dirty="0" err="1">
                <a:solidFill>
                  <a:schemeClr val="bg1"/>
                </a:solidFill>
                <a:latin typeface="Baskerville Old Face" panose="02020602080505020303" pitchFamily="18" charset="0"/>
              </a:rPr>
              <a:t>Faraco</a:t>
            </a:r>
            <a:r>
              <a:rPr lang="it-IT" sz="1600" b="1" dirty="0">
                <a:solidFill>
                  <a:schemeClr val="bg1"/>
                </a:solidFill>
                <a:latin typeface="Baskerville Old Face" panose="02020602080505020303" pitchFamily="18" charset="0"/>
              </a:rPr>
              <a:t> - Dirigente Scolastico Scuola Polo Ambito 4 CS - 0006 CAL</a:t>
            </a:r>
            <a:endParaRPr lang="en-US" sz="1600" b="1" dirty="0">
              <a:solidFill>
                <a:schemeClr val="bg1"/>
              </a:solidFill>
              <a:latin typeface="Baskerville Old Face" panose="02020602080505020303" pitchFamily="18" charset="0"/>
            </a:endParaRPr>
          </a:p>
        </p:txBody>
      </p:sp>
      <p:pic>
        <p:nvPicPr>
          <p:cNvPr id="17" name="Immagine 16">
            <a:extLst>
              <a:ext uri="{FF2B5EF4-FFF2-40B4-BE49-F238E27FC236}">
                <a16:creationId xmlns:a16="http://schemas.microsoft.com/office/drawing/2014/main" id="{3873EF46-9529-0013-334C-3123AA076CC0}"/>
              </a:ext>
            </a:extLst>
          </p:cNvPr>
          <p:cNvPicPr>
            <a:picLocks noChangeAspect="1"/>
          </p:cNvPicPr>
          <p:nvPr/>
        </p:nvPicPr>
        <p:blipFill>
          <a:blip r:embed="rId3"/>
          <a:stretch>
            <a:fillRect/>
          </a:stretch>
        </p:blipFill>
        <p:spPr>
          <a:xfrm>
            <a:off x="1982620" y="3117955"/>
            <a:ext cx="6649378" cy="1428949"/>
          </a:xfrm>
          <a:prstGeom prst="rect">
            <a:avLst/>
          </a:prstGeom>
        </p:spPr>
      </p:pic>
      <p:sp>
        <p:nvSpPr>
          <p:cNvPr id="4" name="CasellaDiTesto 3">
            <a:extLst>
              <a:ext uri="{FF2B5EF4-FFF2-40B4-BE49-F238E27FC236}">
                <a16:creationId xmlns:a16="http://schemas.microsoft.com/office/drawing/2014/main" id="{44FB2DBC-F751-6D17-0487-FDDF9229620C}"/>
              </a:ext>
            </a:extLst>
          </p:cNvPr>
          <p:cNvSpPr txBox="1"/>
          <p:nvPr/>
        </p:nvSpPr>
        <p:spPr>
          <a:xfrm>
            <a:off x="426039" y="201168"/>
            <a:ext cx="9568353" cy="1631216"/>
          </a:xfrm>
          <a:prstGeom prst="rect">
            <a:avLst/>
          </a:prstGeom>
          <a:noFill/>
        </p:spPr>
        <p:txBody>
          <a:bodyPr wrap="square" rtlCol="0">
            <a:spAutoFit/>
          </a:bodyPr>
          <a:lstStyle/>
          <a:p>
            <a:pPr algn="just"/>
            <a:r>
              <a:rPr lang="it-IT" sz="2000" dirty="0">
                <a:latin typeface="Times New Roman" panose="02020603050405020304" pitchFamily="18" charset="0"/>
                <a:cs typeface="Times New Roman" panose="02020603050405020304" pitchFamily="18" charset="0"/>
              </a:rPr>
              <a:t>Il percorso ha una durata di </a:t>
            </a:r>
            <a:r>
              <a:rPr lang="it-IT" sz="2000" b="1" dirty="0">
                <a:latin typeface="Times New Roman" panose="02020603050405020304" pitchFamily="18" charset="0"/>
                <a:cs typeface="Times New Roman" panose="02020603050405020304" pitchFamily="18" charset="0"/>
              </a:rPr>
              <a:t>50 ore di impegno complessivo</a:t>
            </a:r>
            <a:r>
              <a:rPr lang="it-IT" sz="2000" dirty="0">
                <a:latin typeface="Times New Roman" panose="02020603050405020304" pitchFamily="18" charset="0"/>
                <a:cs typeface="Times New Roman" panose="02020603050405020304" pitchFamily="18" charset="0"/>
              </a:rPr>
              <a:t>, che si espletano attraverso le attività formative volte alla valorizzazione di una didattica laboratoriale; l’osservazione reciproca dell’azione docente, supportata anche da mirata strumentazione operativa; la rielaborazione delle competenze professionali guidata da specifiche sezioni di contenuti e strumenti che sono forniti da INDIRE nell’ambiente on line.</a:t>
            </a:r>
          </a:p>
        </p:txBody>
      </p:sp>
      <p:pic>
        <p:nvPicPr>
          <p:cNvPr id="5" name="Immagine 4">
            <a:extLst>
              <a:ext uri="{FF2B5EF4-FFF2-40B4-BE49-F238E27FC236}">
                <a16:creationId xmlns:a16="http://schemas.microsoft.com/office/drawing/2014/main" id="{2B217E2C-10C2-E257-F2B3-D98CBE331C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15935" y="84867"/>
            <a:ext cx="866105" cy="786402"/>
          </a:xfrm>
          <a:prstGeom prst="rect">
            <a:avLst/>
          </a:prstGeom>
        </p:spPr>
      </p:pic>
      <p:pic>
        <p:nvPicPr>
          <p:cNvPr id="7" name="Immagine 6">
            <a:extLst>
              <a:ext uri="{FF2B5EF4-FFF2-40B4-BE49-F238E27FC236}">
                <a16:creationId xmlns:a16="http://schemas.microsoft.com/office/drawing/2014/main" id="{143591C7-0FC9-C19E-5C97-B539FE7A65A0}"/>
              </a:ext>
            </a:extLst>
          </p:cNvPr>
          <p:cNvPicPr>
            <a:picLocks noChangeAspect="1"/>
          </p:cNvPicPr>
          <p:nvPr/>
        </p:nvPicPr>
        <p:blipFill>
          <a:blip r:embed="rId5"/>
          <a:stretch>
            <a:fillRect/>
          </a:stretch>
        </p:blipFill>
        <p:spPr>
          <a:xfrm>
            <a:off x="10040164" y="33090"/>
            <a:ext cx="904855" cy="900093"/>
          </a:xfrm>
          <a:prstGeom prst="rect">
            <a:avLst/>
          </a:prstGeom>
        </p:spPr>
      </p:pic>
    </p:spTree>
    <p:extLst>
      <p:ext uri="{BB962C8B-B14F-4D97-AF65-F5344CB8AC3E}">
        <p14:creationId xmlns:p14="http://schemas.microsoft.com/office/powerpoint/2010/main" val="1994153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E71A76-5DB2-4716-14CE-C2CC96582C2C}"/>
            </a:ext>
          </a:extLst>
        </p:cNvPr>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19842A00-153B-A484-2DBD-C69D64AA65F4}"/>
              </a:ext>
            </a:extLst>
          </p:cNvPr>
          <p:cNvSpPr>
            <a:spLocks noGrp="1"/>
          </p:cNvSpPr>
          <p:nvPr>
            <p:ph type="sldNum" sz="quarter" idx="12"/>
          </p:nvPr>
        </p:nvSpPr>
        <p:spPr/>
        <p:txBody>
          <a:bodyPr/>
          <a:lstStyle/>
          <a:p>
            <a:fld id="{6D22F896-40B5-4ADD-8801-0D06FADFA095}" type="slidenum">
              <a:rPr lang="en-US" smtClean="0"/>
              <a:t>9</a:t>
            </a:fld>
            <a:endParaRPr lang="en-US" dirty="0"/>
          </a:p>
        </p:txBody>
      </p:sp>
      <p:sp>
        <p:nvSpPr>
          <p:cNvPr id="7" name="Segnaposto piè di pagina 4">
            <a:extLst>
              <a:ext uri="{FF2B5EF4-FFF2-40B4-BE49-F238E27FC236}">
                <a16:creationId xmlns:a16="http://schemas.microsoft.com/office/drawing/2014/main" id="{456E1EEB-EE97-EEE4-2311-6632C378ED9A}"/>
              </a:ext>
            </a:extLst>
          </p:cNvPr>
          <p:cNvSpPr txBox="1">
            <a:spLocks/>
          </p:cNvSpPr>
          <p:nvPr/>
        </p:nvSpPr>
        <p:spPr>
          <a:xfrm>
            <a:off x="1809076" y="6459785"/>
            <a:ext cx="8573847" cy="357923"/>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it-IT" sz="1600" b="1" dirty="0">
                <a:solidFill>
                  <a:schemeClr val="bg1"/>
                </a:solidFill>
                <a:latin typeface="Baskerville Old Face" panose="02020602080505020303" pitchFamily="18" charset="0"/>
              </a:rPr>
              <a:t>Gemma </a:t>
            </a:r>
            <a:r>
              <a:rPr lang="it-IT" sz="1600" b="1" dirty="0" err="1">
                <a:solidFill>
                  <a:schemeClr val="bg1"/>
                </a:solidFill>
                <a:latin typeface="Baskerville Old Face" panose="02020602080505020303" pitchFamily="18" charset="0"/>
              </a:rPr>
              <a:t>Faraco</a:t>
            </a:r>
            <a:r>
              <a:rPr lang="it-IT" sz="1600" b="1" dirty="0">
                <a:solidFill>
                  <a:schemeClr val="bg1"/>
                </a:solidFill>
                <a:latin typeface="Baskerville Old Face" panose="02020602080505020303" pitchFamily="18" charset="0"/>
              </a:rPr>
              <a:t> - Dirigente Scolastico Scuola Polo Ambito 4 CS - 0006 CAL</a:t>
            </a:r>
            <a:endParaRPr lang="en-US" sz="1600" b="1" dirty="0">
              <a:solidFill>
                <a:schemeClr val="bg1"/>
              </a:solidFill>
              <a:latin typeface="Baskerville Old Face" panose="02020602080505020303" pitchFamily="18" charset="0"/>
            </a:endParaRPr>
          </a:p>
        </p:txBody>
      </p:sp>
      <p:pic>
        <p:nvPicPr>
          <p:cNvPr id="9" name="Immagine 8">
            <a:extLst>
              <a:ext uri="{FF2B5EF4-FFF2-40B4-BE49-F238E27FC236}">
                <a16:creationId xmlns:a16="http://schemas.microsoft.com/office/drawing/2014/main" id="{0ADC4845-2E40-88B7-4548-A4A23D3A10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4195" y="182362"/>
            <a:ext cx="1276065" cy="1158635"/>
          </a:xfrm>
          <a:prstGeom prst="rect">
            <a:avLst/>
          </a:prstGeom>
        </p:spPr>
      </p:pic>
      <p:pic>
        <p:nvPicPr>
          <p:cNvPr id="11" name="Immagine 10">
            <a:extLst>
              <a:ext uri="{FF2B5EF4-FFF2-40B4-BE49-F238E27FC236}">
                <a16:creationId xmlns:a16="http://schemas.microsoft.com/office/drawing/2014/main" id="{477DD6D8-97FC-E095-38B5-3FA9756FEEC5}"/>
              </a:ext>
            </a:extLst>
          </p:cNvPr>
          <p:cNvPicPr>
            <a:picLocks noChangeAspect="1"/>
          </p:cNvPicPr>
          <p:nvPr/>
        </p:nvPicPr>
        <p:blipFill>
          <a:blip r:embed="rId3"/>
          <a:stretch>
            <a:fillRect/>
          </a:stretch>
        </p:blipFill>
        <p:spPr>
          <a:xfrm>
            <a:off x="9221005" y="103669"/>
            <a:ext cx="1238984" cy="1232463"/>
          </a:xfrm>
          <a:prstGeom prst="rect">
            <a:avLst/>
          </a:prstGeom>
        </p:spPr>
      </p:pic>
      <p:sp>
        <p:nvSpPr>
          <p:cNvPr id="6" name="CasellaDiTesto 5">
            <a:extLst>
              <a:ext uri="{FF2B5EF4-FFF2-40B4-BE49-F238E27FC236}">
                <a16:creationId xmlns:a16="http://schemas.microsoft.com/office/drawing/2014/main" id="{A4BA1E3E-410E-224F-5034-DF96BD195121}"/>
              </a:ext>
            </a:extLst>
          </p:cNvPr>
          <p:cNvSpPr txBox="1"/>
          <p:nvPr/>
        </p:nvSpPr>
        <p:spPr>
          <a:xfrm>
            <a:off x="690885" y="396734"/>
            <a:ext cx="3674627" cy="461665"/>
          </a:xfrm>
          <a:prstGeom prst="rect">
            <a:avLst/>
          </a:prstGeom>
          <a:solidFill>
            <a:srgbClr val="FFFF00"/>
          </a:solidFill>
        </p:spPr>
        <p:txBody>
          <a:bodyPr wrap="square">
            <a:spAutoFit/>
          </a:bodyPr>
          <a:lstStyle/>
          <a:p>
            <a:r>
              <a:rPr lang="it-IT" sz="2400" b="1" dirty="0">
                <a:latin typeface="Times New Roman" panose="02020603050405020304" pitchFamily="18" charset="0"/>
                <a:cs typeface="Times New Roman" panose="02020603050405020304" pitchFamily="18" charset="0"/>
              </a:rPr>
              <a:t>Incontri in presenza </a:t>
            </a:r>
          </a:p>
        </p:txBody>
      </p:sp>
      <p:cxnSp>
        <p:nvCxnSpPr>
          <p:cNvPr id="14" name="Connettore a gomito 13">
            <a:extLst>
              <a:ext uri="{FF2B5EF4-FFF2-40B4-BE49-F238E27FC236}">
                <a16:creationId xmlns:a16="http://schemas.microsoft.com/office/drawing/2014/main" id="{7E15652B-F86E-1830-2D06-C61F78B4F7F5}"/>
              </a:ext>
            </a:extLst>
          </p:cNvPr>
          <p:cNvCxnSpPr/>
          <p:nvPr/>
        </p:nvCxnSpPr>
        <p:spPr>
          <a:xfrm>
            <a:off x="2350008" y="989310"/>
            <a:ext cx="2048256" cy="477733"/>
          </a:xfrm>
          <a:prstGeom prst="bentConnector3">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7" name="CasellaDiTesto 16">
            <a:extLst>
              <a:ext uri="{FF2B5EF4-FFF2-40B4-BE49-F238E27FC236}">
                <a16:creationId xmlns:a16="http://schemas.microsoft.com/office/drawing/2014/main" id="{6075DA0F-54AA-9B1F-5EF9-EE1BD9CA9EEA}"/>
              </a:ext>
            </a:extLst>
          </p:cNvPr>
          <p:cNvSpPr txBox="1"/>
          <p:nvPr/>
        </p:nvSpPr>
        <p:spPr>
          <a:xfrm>
            <a:off x="4529709" y="1263376"/>
            <a:ext cx="740664" cy="369332"/>
          </a:xfrm>
          <a:prstGeom prst="rect">
            <a:avLst/>
          </a:prstGeom>
          <a:solidFill>
            <a:srgbClr val="FFC000"/>
          </a:solidFill>
        </p:spPr>
        <p:txBody>
          <a:bodyPr wrap="square" rtlCol="0">
            <a:spAutoFit/>
          </a:bodyPr>
          <a:lstStyle/>
          <a:p>
            <a:r>
              <a:rPr lang="it-IT" dirty="0">
                <a:latin typeface="Times New Roman" panose="02020603050405020304" pitchFamily="18" charset="0"/>
                <a:cs typeface="Times New Roman" panose="02020603050405020304" pitchFamily="18" charset="0"/>
              </a:rPr>
              <a:t>6 ore</a:t>
            </a:r>
          </a:p>
        </p:txBody>
      </p:sp>
      <p:sp>
        <p:nvSpPr>
          <p:cNvPr id="19" name="CasellaDiTesto 18">
            <a:extLst>
              <a:ext uri="{FF2B5EF4-FFF2-40B4-BE49-F238E27FC236}">
                <a16:creationId xmlns:a16="http://schemas.microsoft.com/office/drawing/2014/main" id="{DFD41111-EC31-BF52-D1D7-62939971AC8F}"/>
              </a:ext>
            </a:extLst>
          </p:cNvPr>
          <p:cNvSpPr txBox="1"/>
          <p:nvPr/>
        </p:nvSpPr>
        <p:spPr>
          <a:xfrm>
            <a:off x="5401818" y="1228176"/>
            <a:ext cx="6094476" cy="923330"/>
          </a:xfrm>
          <a:prstGeom prst="rect">
            <a:avLst/>
          </a:prstGeom>
          <a:noFill/>
        </p:spPr>
        <p:txBody>
          <a:bodyPr wrap="square">
            <a:spAutoFit/>
          </a:bodyPr>
          <a:lstStyle/>
          <a:p>
            <a:r>
              <a:rPr lang="it-IT" dirty="0">
                <a:latin typeface="Times New Roman" panose="02020603050405020304" pitchFamily="18" charset="0"/>
                <a:cs typeface="Times New Roman" panose="02020603050405020304" pitchFamily="18" charset="0"/>
              </a:rPr>
              <a:t>ricoprono una</a:t>
            </a:r>
          </a:p>
          <a:p>
            <a:r>
              <a:rPr lang="it-IT" dirty="0">
                <a:latin typeface="Times New Roman" panose="02020603050405020304" pitchFamily="18" charset="0"/>
                <a:cs typeface="Times New Roman" panose="02020603050405020304" pitchFamily="18" charset="0"/>
              </a:rPr>
              <a:t>funzione di introduzione/restituzione a carattere prettamente laboratoriale</a:t>
            </a:r>
          </a:p>
        </p:txBody>
      </p:sp>
      <p:sp>
        <p:nvSpPr>
          <p:cNvPr id="21" name="CasellaDiTesto 20">
            <a:extLst>
              <a:ext uri="{FF2B5EF4-FFF2-40B4-BE49-F238E27FC236}">
                <a16:creationId xmlns:a16="http://schemas.microsoft.com/office/drawing/2014/main" id="{AD67A486-F4D2-39EA-2AE1-79F9EDA8142C}"/>
              </a:ext>
            </a:extLst>
          </p:cNvPr>
          <p:cNvSpPr txBox="1"/>
          <p:nvPr/>
        </p:nvSpPr>
        <p:spPr>
          <a:xfrm>
            <a:off x="690886" y="2056686"/>
            <a:ext cx="10931138" cy="4247317"/>
          </a:xfrm>
          <a:prstGeom prst="rect">
            <a:avLst/>
          </a:prstGeom>
          <a:noFill/>
        </p:spPr>
        <p:txBody>
          <a:bodyPr wrap="square">
            <a:spAutoFit/>
          </a:bodyPr>
          <a:lstStyle/>
          <a:p>
            <a:r>
              <a:rPr lang="it-IT" dirty="0">
                <a:highlight>
                  <a:srgbClr val="00FFFF"/>
                </a:highlight>
                <a:latin typeface="Times New Roman" panose="02020603050405020304" pitchFamily="18" charset="0"/>
                <a:cs typeface="Times New Roman" panose="02020603050405020304" pitchFamily="18" charset="0"/>
              </a:rPr>
              <a:t>AREE TEMATICHE</a:t>
            </a:r>
          </a:p>
          <a:p>
            <a:pPr marL="285750" indent="-285750">
              <a:buFont typeface="Wingdings" panose="05000000000000000000" pitchFamily="2" charset="2"/>
              <a:buChar char="q"/>
            </a:pPr>
            <a:r>
              <a:rPr lang="it-IT" dirty="0">
                <a:latin typeface="Times New Roman" panose="02020603050405020304" pitchFamily="18" charset="0"/>
                <a:cs typeface="Times New Roman" panose="02020603050405020304" pitchFamily="18" charset="0"/>
              </a:rPr>
              <a:t>inclusione sociale e dinamiche interculturali; </a:t>
            </a:r>
          </a:p>
          <a:p>
            <a:pPr marL="285750" indent="-285750">
              <a:buFont typeface="Wingdings" panose="05000000000000000000" pitchFamily="2" charset="2"/>
              <a:buChar char="q"/>
            </a:pPr>
            <a:r>
              <a:rPr lang="it-IT" dirty="0">
                <a:latin typeface="Times New Roman" panose="02020603050405020304" pitchFamily="18" charset="0"/>
                <a:cs typeface="Times New Roman" panose="02020603050405020304" pitchFamily="18" charset="0"/>
              </a:rPr>
              <a:t>bisogni educativi speciali; </a:t>
            </a:r>
          </a:p>
          <a:p>
            <a:pPr marL="285750" indent="-285750">
              <a:buFont typeface="Wingdings" panose="05000000000000000000" pitchFamily="2" charset="2"/>
              <a:buChar char="q"/>
            </a:pPr>
            <a:r>
              <a:rPr lang="it-IT" dirty="0">
                <a:latin typeface="Times New Roman" panose="02020603050405020304" pitchFamily="18" charset="0"/>
                <a:cs typeface="Times New Roman" panose="02020603050405020304" pitchFamily="18" charset="0"/>
              </a:rPr>
              <a:t>innovazione della didattica delle discipline e motivazione all’apprendimento; </a:t>
            </a:r>
          </a:p>
          <a:p>
            <a:pPr marL="285750" indent="-285750">
              <a:buFont typeface="Wingdings" panose="05000000000000000000" pitchFamily="2" charset="2"/>
              <a:buChar char="q"/>
            </a:pPr>
            <a:r>
              <a:rPr lang="it-IT" dirty="0">
                <a:latin typeface="Times New Roman" panose="02020603050405020304" pitchFamily="18" charset="0"/>
                <a:cs typeface="Times New Roman" panose="02020603050405020304" pitchFamily="18" charset="0"/>
              </a:rPr>
              <a:t>buone pratiche di didattiche disciplinari; </a:t>
            </a:r>
          </a:p>
          <a:p>
            <a:pPr marL="285750" indent="-285750">
              <a:buFont typeface="Wingdings" panose="05000000000000000000" pitchFamily="2" charset="2"/>
              <a:buChar char="q"/>
            </a:pPr>
            <a:r>
              <a:rPr lang="it-IT" dirty="0">
                <a:latin typeface="Times New Roman" panose="02020603050405020304" pitchFamily="18" charset="0"/>
                <a:cs typeface="Times New Roman" panose="02020603050405020304" pitchFamily="18" charset="0"/>
              </a:rPr>
              <a:t>gestione della classe e dinamiche relazionali, con particolare riferimento alla prevenzione dei fenomeni di violenza, bullismo e cyberbullismo, discriminazioni; </a:t>
            </a:r>
          </a:p>
          <a:p>
            <a:pPr marL="285750" indent="-285750">
              <a:buFont typeface="Wingdings" panose="05000000000000000000" pitchFamily="2" charset="2"/>
              <a:buChar char="q"/>
            </a:pPr>
            <a:r>
              <a:rPr lang="it-IT" dirty="0">
                <a:latin typeface="Times New Roman" panose="02020603050405020304" pitchFamily="18" charset="0"/>
                <a:cs typeface="Times New Roman" panose="02020603050405020304" pitchFamily="18" charset="0"/>
              </a:rPr>
              <a:t>percorsi per competenze relazionali e trasversali; </a:t>
            </a:r>
          </a:p>
          <a:p>
            <a:pPr marL="285750" indent="-285750">
              <a:buFont typeface="Wingdings" panose="05000000000000000000" pitchFamily="2" charset="2"/>
              <a:buChar char="q"/>
            </a:pPr>
            <a:r>
              <a:rPr lang="it-IT" dirty="0">
                <a:latin typeface="Times New Roman" panose="02020603050405020304" pitchFamily="18" charset="0"/>
                <a:cs typeface="Times New Roman" panose="02020603050405020304" pitchFamily="18" charset="0"/>
              </a:rPr>
              <a:t>contrasto alla dispersione scolastica; </a:t>
            </a:r>
          </a:p>
          <a:p>
            <a:pPr marL="285750" indent="-285750">
              <a:buFont typeface="Wingdings" panose="05000000000000000000" pitchFamily="2" charset="2"/>
              <a:buChar char="q"/>
            </a:pPr>
            <a:r>
              <a:rPr lang="it-IT" dirty="0">
                <a:latin typeface="Times New Roman" panose="02020603050405020304" pitchFamily="18" charset="0"/>
                <a:cs typeface="Times New Roman" panose="02020603050405020304" pitchFamily="18" charset="0"/>
              </a:rPr>
              <a:t>attività di orientamento e didattica orientativa; </a:t>
            </a:r>
          </a:p>
          <a:p>
            <a:pPr marL="285750" indent="-285750">
              <a:buFont typeface="Wingdings" panose="05000000000000000000" pitchFamily="2" charset="2"/>
              <a:buChar char="q"/>
            </a:pPr>
            <a:r>
              <a:rPr lang="it-IT" dirty="0">
                <a:latin typeface="Times New Roman" panose="02020603050405020304" pitchFamily="18" charset="0"/>
                <a:cs typeface="Times New Roman" panose="02020603050405020304" pitchFamily="18" charset="0"/>
              </a:rPr>
              <a:t>insegnamento di educazione civica: nuove Linee Guida per l’insegnamento dell’Educazione Civica (D.M. n.183/24) e sua integrazione nel curricolo; </a:t>
            </a:r>
          </a:p>
          <a:p>
            <a:pPr marL="285750" indent="-285750">
              <a:buFont typeface="Wingdings" panose="05000000000000000000" pitchFamily="2" charset="2"/>
              <a:buChar char="q"/>
            </a:pPr>
            <a:r>
              <a:rPr lang="it-IT" dirty="0">
                <a:latin typeface="Times New Roman" panose="02020603050405020304" pitchFamily="18" charset="0"/>
                <a:cs typeface="Times New Roman" panose="02020603050405020304" pitchFamily="18" charset="0"/>
              </a:rPr>
              <a:t>valutazione didattica degli apprendimenti e del comportamento; </a:t>
            </a:r>
          </a:p>
          <a:p>
            <a:pPr marL="285750" indent="-285750">
              <a:buFont typeface="Wingdings" panose="05000000000000000000" pitchFamily="2" charset="2"/>
              <a:buChar char="q"/>
            </a:pPr>
            <a:r>
              <a:rPr lang="it-IT" dirty="0">
                <a:latin typeface="Times New Roman" panose="02020603050405020304" pitchFamily="18" charset="0"/>
                <a:cs typeface="Times New Roman" panose="02020603050405020304" pitchFamily="18" charset="0"/>
              </a:rPr>
              <a:t>valutazione di sistema (autovalutazione e miglioramento); </a:t>
            </a:r>
          </a:p>
          <a:p>
            <a:pPr marL="285750" indent="-285750">
              <a:buFont typeface="Wingdings" panose="05000000000000000000" pitchFamily="2" charset="2"/>
              <a:buChar char="q"/>
            </a:pPr>
            <a:r>
              <a:rPr lang="it-IT" dirty="0">
                <a:latin typeface="Times New Roman" panose="02020603050405020304" pitchFamily="18" charset="0"/>
                <a:cs typeface="Times New Roman" panose="02020603050405020304" pitchFamily="18" charset="0"/>
              </a:rPr>
              <a:t>educazione alla sostenibilità.</a:t>
            </a:r>
          </a:p>
        </p:txBody>
      </p:sp>
    </p:spTree>
    <p:extLst>
      <p:ext uri="{BB962C8B-B14F-4D97-AF65-F5344CB8AC3E}">
        <p14:creationId xmlns:p14="http://schemas.microsoft.com/office/powerpoint/2010/main" val="2914757346"/>
      </p:ext>
    </p:extLst>
  </p:cSld>
  <p:clrMapOvr>
    <a:masterClrMapping/>
  </p:clrMapOvr>
</p:sld>
</file>

<file path=ppt/theme/theme1.xml><?xml version="1.0" encoding="utf-8"?>
<a:theme xmlns:a="http://schemas.openxmlformats.org/drawingml/2006/main" name="Retrospettivo">
  <a:themeElements>
    <a:clrScheme name="Retrospettivo">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ttiv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ttiv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1806</TotalTime>
  <Words>4031</Words>
  <Application>Microsoft Office PowerPoint</Application>
  <PresentationFormat>Widescreen</PresentationFormat>
  <Paragraphs>346</Paragraphs>
  <Slides>38</Slides>
  <Notes>3</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38</vt:i4>
      </vt:variant>
    </vt:vector>
  </HeadingPairs>
  <TitlesOfParts>
    <vt:vector size="48" baseType="lpstr">
      <vt:lpstr>Arial</vt:lpstr>
      <vt:lpstr>Baskerville Old Face</vt:lpstr>
      <vt:lpstr>Calibri</vt:lpstr>
      <vt:lpstr>Calibri Light</vt:lpstr>
      <vt:lpstr>georgia</vt:lpstr>
      <vt:lpstr>georgia</vt:lpstr>
      <vt:lpstr>Times New Roman</vt:lpstr>
      <vt:lpstr>Titillium Web</vt:lpstr>
      <vt:lpstr>Wingdings</vt:lpstr>
      <vt:lpstr>Retrospettivo</vt:lpstr>
      <vt:lpstr>Formazione Docenti Neo Assunti</vt:lpstr>
      <vt:lpstr>Incontro finale di restituzione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Formazione docenti neo assunti</dc:title>
  <dc:creator>gemma</dc:creator>
  <cp:lastModifiedBy>Dirigente Scolastico</cp:lastModifiedBy>
  <cp:revision>139</cp:revision>
  <dcterms:created xsi:type="dcterms:W3CDTF">2018-11-21T14:31:34Z</dcterms:created>
  <dcterms:modified xsi:type="dcterms:W3CDTF">2026-05-25T06:17:38Z</dcterms:modified>
</cp:coreProperties>
</file>